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57"/>
  </p:notesMasterIdLst>
  <p:sldIdLst>
    <p:sldId id="32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 id="357" r:id="rId33"/>
    <p:sldId id="358" r:id="rId34"/>
    <p:sldId id="359" r:id="rId35"/>
    <p:sldId id="360" r:id="rId36"/>
    <p:sldId id="361" r:id="rId37"/>
    <p:sldId id="362" r:id="rId38"/>
    <p:sldId id="363" r:id="rId39"/>
    <p:sldId id="364" r:id="rId40"/>
    <p:sldId id="365" r:id="rId41"/>
    <p:sldId id="366" r:id="rId42"/>
    <p:sldId id="367" r:id="rId43"/>
    <p:sldId id="368" r:id="rId44"/>
    <p:sldId id="369" r:id="rId45"/>
    <p:sldId id="370" r:id="rId46"/>
    <p:sldId id="371" r:id="rId47"/>
    <p:sldId id="372" r:id="rId48"/>
    <p:sldId id="373" r:id="rId49"/>
    <p:sldId id="374" r:id="rId50"/>
    <p:sldId id="375" r:id="rId51"/>
    <p:sldId id="376" r:id="rId52"/>
    <p:sldId id="377" r:id="rId53"/>
    <p:sldId id="378" r:id="rId54"/>
    <p:sldId id="379" r:id="rId55"/>
    <p:sldId id="380"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223" autoAdjust="0"/>
    <p:restoredTop sz="79691" autoAdjust="0"/>
  </p:normalViewPr>
  <p:slideViewPr>
    <p:cSldViewPr snapToGrid="0" snapToObjects="1">
      <p:cViewPr varScale="1">
        <p:scale>
          <a:sx n="77" d="100"/>
          <a:sy n="77" d="100"/>
        </p:scale>
        <p:origin x="-1352" y="-104"/>
      </p:cViewPr>
      <p:guideLst>
        <p:guide orient="horz" pos="2160"/>
        <p:guide pos="2880"/>
      </p:guideLst>
    </p:cSldViewPr>
  </p:slideViewPr>
  <p:outlineViewPr>
    <p:cViewPr>
      <p:scale>
        <a:sx n="33" d="100"/>
        <a:sy n="33" d="100"/>
      </p:scale>
      <p:origin x="0" y="2830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96911C-4BF1-E147-B1E2-335499AA58AB}" type="datetimeFigureOut">
              <a:rPr lang="en-US" smtClean="0"/>
              <a:pPr/>
              <a:t>4/25/13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58B8DC-9754-3746-9996-85D343775134}" type="slidenum">
              <a:rPr lang="en-US" smtClean="0"/>
              <a:pPr/>
              <a:t>‹#›</a:t>
            </a:fld>
            <a:endParaRPr lang="en-US"/>
          </a:p>
        </p:txBody>
      </p:sp>
    </p:spTree>
    <p:extLst>
      <p:ext uri="{BB962C8B-B14F-4D97-AF65-F5344CB8AC3E}">
        <p14:creationId xmlns:p14="http://schemas.microsoft.com/office/powerpoint/2010/main" val="1670058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skepticalscience.com/Murphy%202009" TargetMode="External"/><Relationship Id="rId4" Type="http://schemas.openxmlformats.org/officeDocument/2006/relationships/hyperlink" Target="http://www.nature.com/nature/journal/v453/n7198/abs/nature07080.html" TargetMode="External"/><Relationship Id="rId5" Type="http://schemas.openxmlformats.org/officeDocument/2006/relationships/hyperlink" Target="http://www.agu.org/pubs/crossref/2009/2009JD012105.shtml" TargetMode="External"/><Relationship Id="rId6" Type="http://schemas.openxmlformats.org/officeDocument/2006/relationships/hyperlink" Target="http://www.agu.org/pubs/crossref/2009/2008JC005237.shtml" TargetMode="External"/><Relationship Id="rId7" Type="http://schemas.openxmlformats.org/officeDocument/2006/relationships/hyperlink" Target="http://meteora.ucsd.edu/cap/pdffiles/Hansen-04-29-05.pdf" TargetMode="External"/><Relationship Id="rId8" Type="http://schemas.openxmlformats.org/officeDocument/2006/relationships/hyperlink" Target="http://ams.allenpress.com/perlserv/?request=get-abstract&amp;doi=10.1175/2008BAMS2634.1" TargetMode="External"/><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cdc.noaa.gov/oa/climate/research/anomalies/anomalies-experimental.html" TargetMode="External"/><Relationship Id="rId4" Type="http://schemas.openxmlformats.org/officeDocument/2006/relationships/hyperlink" Target="http://www.ncdc.noaa.gov/oa/climate/research/2005/ann/global.html" TargetMode="External"/><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http://</a:t>
            </a:r>
            <a:r>
              <a:rPr lang="en-US" sz="1200" dirty="0" err="1" smtClean="0"/>
              <a:t>www.esrl.noaa.gov</a:t>
            </a:r>
            <a:r>
              <a:rPr lang="en-US" sz="1200" dirty="0" smtClean="0"/>
              <a:t>/</a:t>
            </a:r>
            <a:r>
              <a:rPr lang="en-US" sz="1200" dirty="0" err="1" smtClean="0"/>
              <a:t>gmd</a:t>
            </a:r>
            <a:r>
              <a:rPr lang="en-US" sz="1200" dirty="0" smtClean="0"/>
              <a:t>/</a:t>
            </a:r>
            <a:r>
              <a:rPr lang="en-US" sz="1200" dirty="0" err="1" smtClean="0"/>
              <a:t>obop</a:t>
            </a:r>
            <a:r>
              <a:rPr lang="en-US" sz="1200" dirty="0" smtClean="0"/>
              <a:t>/</a:t>
            </a:r>
            <a:r>
              <a:rPr lang="en-US" sz="1200" dirty="0" err="1" smtClean="0"/>
              <a:t>mlo</a:t>
            </a:r>
            <a:r>
              <a:rPr lang="en-US" sz="1200" dirty="0" smtClean="0"/>
              <a:t>/programs/coop/</a:t>
            </a:r>
            <a:r>
              <a:rPr lang="en-US" sz="1200" dirty="0" err="1" smtClean="0"/>
              <a:t>scripps</a:t>
            </a:r>
            <a:r>
              <a:rPr lang="en-US" sz="1200" dirty="0" smtClean="0"/>
              <a:t>/co2/co2.html</a:t>
            </a:r>
          </a:p>
          <a:p>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6</a:t>
            </a:fld>
            <a:endParaRPr lang="en-US"/>
          </a:p>
        </p:txBody>
      </p:sp>
    </p:spTree>
    <p:extLst>
      <p:ext uri="{BB962C8B-B14F-4D97-AF65-F5344CB8AC3E}">
        <p14:creationId xmlns:p14="http://schemas.microsoft.com/office/powerpoint/2010/main" val="2524081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IMPACTS</a:t>
            </a:r>
          </a:p>
          <a:p>
            <a:endParaRPr lang="en-US" dirty="0" smtClean="0"/>
          </a:p>
          <a:p>
            <a:r>
              <a:rPr lang="en-US" dirty="0" smtClean="0"/>
              <a:t>http://www.mcgill.ca/files/_nea/172326_Global%20Vulnerability%20map.pdf</a:t>
            </a:r>
          </a:p>
          <a:p>
            <a:endParaRPr lang="en-US" dirty="0" smtClean="0"/>
          </a:p>
          <a:p>
            <a:r>
              <a:rPr lang="en-US" dirty="0" smtClean="0"/>
              <a:t>Via</a:t>
            </a:r>
          </a:p>
          <a:p>
            <a:endParaRPr lang="en-US" dirty="0" smtClean="0"/>
          </a:p>
          <a:p>
            <a:r>
              <a:rPr lang="en-US" dirty="0" smtClean="0"/>
              <a:t>http://cleanet.org/resources/43012.html</a:t>
            </a:r>
          </a:p>
          <a:p>
            <a:endParaRPr lang="en-US" dirty="0" smtClean="0"/>
          </a:p>
          <a:p>
            <a:r>
              <a:rPr lang="en-US" dirty="0" smtClean="0"/>
              <a:t>This visualization is a map showing the global Climate Demography Vulnerability Index (CDVI) - areas of human population with the highest vulnerability to the impacts of climate change. </a:t>
            </a:r>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19</a:t>
            </a:fld>
            <a:endParaRPr lang="en-US"/>
          </a:p>
        </p:txBody>
      </p:sp>
    </p:spTree>
    <p:extLst>
      <p:ext uri="{BB962C8B-B14F-4D97-AF65-F5344CB8AC3E}">
        <p14:creationId xmlns:p14="http://schemas.microsoft.com/office/powerpoint/2010/main" val="311981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indicators</a:t>
            </a:r>
            <a:r>
              <a:rPr lang="en-US" baseline="0" dirty="0" smtClean="0"/>
              <a:t> of a warming world.</a:t>
            </a:r>
          </a:p>
          <a:p>
            <a:endParaRPr lang="en-US" baseline="0" dirty="0" smtClean="0"/>
          </a:p>
          <a:p>
            <a:r>
              <a:rPr lang="en-US" dirty="0" smtClean="0"/>
              <a:t>http://www.noaanews.noaa.gov/stories2010/images/warmingindicators.jpg</a:t>
            </a:r>
          </a:p>
          <a:p>
            <a:endParaRPr lang="en-US" dirty="0" smtClean="0"/>
          </a:p>
          <a:p>
            <a:r>
              <a:rPr lang="en-US" dirty="0" smtClean="0"/>
              <a:t>Via</a:t>
            </a:r>
          </a:p>
          <a:p>
            <a:endParaRPr lang="en-US" dirty="0" smtClean="0"/>
          </a:p>
          <a:p>
            <a:r>
              <a:rPr lang="en-US" dirty="0" smtClean="0"/>
              <a:t>http://www.skepticalscience.com/10-key-climate-indicators-point-to-same-finding-global-warming-is-unmistakable.html</a:t>
            </a:r>
          </a:p>
          <a:p>
            <a:endParaRPr lang="en-US" dirty="0" smtClean="0"/>
          </a:p>
          <a:p>
            <a:r>
              <a:rPr lang="en-US" dirty="0" smtClean="0"/>
              <a:t>These are all happening </a:t>
            </a:r>
            <a:r>
              <a:rPr lang="en-US" dirty="0" smtClean="0">
                <a:sym typeface="Wingdings" pitchFamily="2" charset="2"/>
              </a:rPr>
              <a:t> earth is warming/accumulating heat</a:t>
            </a:r>
            <a:endParaRPr lang="en-US" dirty="0" smtClean="0"/>
          </a:p>
        </p:txBody>
      </p:sp>
      <p:sp>
        <p:nvSpPr>
          <p:cNvPr id="4" name="Slide Number Placeholder 3"/>
          <p:cNvSpPr>
            <a:spLocks noGrp="1"/>
          </p:cNvSpPr>
          <p:nvPr>
            <p:ph type="sldNum" sz="quarter" idx="10"/>
          </p:nvPr>
        </p:nvSpPr>
        <p:spPr/>
        <p:txBody>
          <a:bodyPr/>
          <a:lstStyle/>
          <a:p>
            <a:fld id="{FD58B8DC-9754-3746-9996-85D343775134}" type="slidenum">
              <a:rPr lang="en-US" smtClean="0"/>
              <a:pPr/>
              <a:t>23</a:t>
            </a:fld>
            <a:endParaRPr lang="en-US"/>
          </a:p>
        </p:txBody>
      </p:sp>
    </p:spTree>
    <p:extLst>
      <p:ext uri="{BB962C8B-B14F-4D97-AF65-F5344CB8AC3E}">
        <p14:creationId xmlns:p14="http://schemas.microsoft.com/office/powerpoint/2010/main" val="27603196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8DB33F-1578-4829-A855-CCE3DF84F186}" type="slidenum">
              <a:rPr lang="en-AU"/>
              <a:pPr fontAlgn="base">
                <a:spcBef>
                  <a:spcPct val="0"/>
                </a:spcBef>
                <a:spcAft>
                  <a:spcPct val="0"/>
                </a:spcAft>
              </a:pPr>
              <a:t>25</a:t>
            </a:fld>
            <a:endParaRPr lang="en-AU"/>
          </a:p>
        </p:txBody>
      </p:sp>
      <p:sp>
        <p:nvSpPr>
          <p:cNvPr id="72706"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72707" name="Rectangle 3"/>
          <p:cNvSpPr>
            <a:spLocks noGrp="1" noChangeArrowheads="1"/>
          </p:cNvSpPr>
          <p:nvPr>
            <p:ph type="body" idx="1"/>
          </p:nvPr>
        </p:nvSpPr>
        <p:spPr bwMode="auto">
          <a:xfrm>
            <a:off x="685800" y="4341813"/>
            <a:ext cx="5486400" cy="4117975"/>
          </a:xfrm>
          <a:noFill/>
        </p:spPr>
        <p:txBody>
          <a:bodyPr wrap="square" numCol="1" anchor="t" anchorCtr="0" compatLnSpc="1">
            <a:prstTxWarp prst="textNoShape">
              <a:avLst/>
            </a:prstTxWarp>
          </a:bodyPr>
          <a:lstStyle/>
          <a:p>
            <a:pPr>
              <a:spcBef>
                <a:spcPct val="0"/>
              </a:spcBef>
            </a:pPr>
            <a:r>
              <a:rPr lang="en-US" smtClean="0"/>
              <a:t>Flux of land glacial melt into ocean = 1 mm/yr of sea level rise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61F2C1-266A-40DF-8571-8F660C4438BD}" type="slidenum">
              <a:rPr lang="en-AU"/>
              <a:pPr fontAlgn="base">
                <a:spcBef>
                  <a:spcPct val="0"/>
                </a:spcBef>
                <a:spcAft>
                  <a:spcPct val="0"/>
                </a:spcAft>
              </a:pPr>
              <a:t>28</a:t>
            </a:fld>
            <a:endParaRPr lang="en-AU"/>
          </a:p>
        </p:txBody>
      </p:sp>
      <p:sp>
        <p:nvSpPr>
          <p:cNvPr id="76802"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76803" name="Rectangle 3"/>
          <p:cNvSpPr>
            <a:spLocks noGrp="1" noChangeArrowheads="1"/>
          </p:cNvSpPr>
          <p:nvPr>
            <p:ph type="body" idx="1"/>
          </p:nvPr>
        </p:nvSpPr>
        <p:spPr bwMode="auto">
          <a:xfrm>
            <a:off x="685800" y="4341813"/>
            <a:ext cx="5486400" cy="4117975"/>
          </a:xfrm>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http://www.metoffice.gov.uk/media/image/9/5/Arctic_extent_sept2011_branded_normal.png</a:t>
            </a:r>
          </a:p>
          <a:p>
            <a:endParaRPr lang="en-US" dirty="0" smtClean="0"/>
          </a:p>
          <a:p>
            <a:r>
              <a:rPr lang="en-US" dirty="0" smtClean="0"/>
              <a:t>Via</a:t>
            </a:r>
          </a:p>
          <a:p>
            <a:endParaRPr lang="en-US" dirty="0" smtClean="0"/>
          </a:p>
          <a:p>
            <a:r>
              <a:rPr lang="en-US" dirty="0" smtClean="0"/>
              <a:t>http://www.metoffice.gov.uk/research/climate/climate-monitoring/oceans-and-sea-ice</a:t>
            </a:r>
          </a:p>
          <a:p>
            <a:endParaRPr lang="en-US" dirty="0" smtClean="0"/>
          </a:p>
          <a:p>
            <a:r>
              <a:rPr lang="en-US" dirty="0" smtClean="0"/>
              <a:t>Lessening sea-ice</a:t>
            </a:r>
            <a:r>
              <a:rPr lang="en-US" baseline="0" dirty="0" smtClean="0"/>
              <a:t> extent in the Arctic</a:t>
            </a:r>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29</a:t>
            </a:fld>
            <a:endParaRPr lang="en-US"/>
          </a:p>
        </p:txBody>
      </p:sp>
    </p:spTree>
    <p:extLst>
      <p:ext uri="{BB962C8B-B14F-4D97-AF65-F5344CB8AC3E}">
        <p14:creationId xmlns:p14="http://schemas.microsoft.com/office/powerpoint/2010/main" val="220318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35879619" indent="-35447153" defTabSz="914485" eaLnBrk="0" hangingPunct="0">
              <a:defRPr sz="2300">
                <a:solidFill>
                  <a:schemeClr val="tx1"/>
                </a:solidFill>
                <a:latin typeface="Arial" charset="0"/>
                <a:ea typeface="ＭＳ Ｐゴシック" charset="0"/>
              </a:defRPr>
            </a:lvl2pPr>
            <a:lvl3pPr eaLnBrk="0" hangingPunct="0">
              <a:defRPr sz="2300">
                <a:solidFill>
                  <a:schemeClr val="tx1"/>
                </a:solidFill>
                <a:latin typeface="Arial" charset="0"/>
                <a:ea typeface="ＭＳ Ｐゴシック" charset="0"/>
              </a:defRPr>
            </a:lvl3pPr>
            <a:lvl4pPr eaLnBrk="0" hangingPunct="0">
              <a:defRPr sz="2300">
                <a:solidFill>
                  <a:schemeClr val="tx1"/>
                </a:solidFill>
                <a:latin typeface="Arial" charset="0"/>
                <a:ea typeface="ＭＳ Ｐゴシック" charset="0"/>
              </a:defRPr>
            </a:lvl4pPr>
            <a:lvl5pPr eaLnBrk="0" hangingPunct="0">
              <a:defRPr sz="2300">
                <a:solidFill>
                  <a:schemeClr val="tx1"/>
                </a:solidFill>
                <a:latin typeface="Arial" charset="0"/>
                <a:ea typeface="ＭＳ Ｐゴシック" charset="0"/>
              </a:defRPr>
            </a:lvl5pPr>
            <a:lvl6pPr marL="432465" eaLnBrk="0" fontAlgn="base" hangingPunct="0">
              <a:spcBef>
                <a:spcPct val="0"/>
              </a:spcBef>
              <a:spcAft>
                <a:spcPct val="0"/>
              </a:spcAft>
              <a:defRPr sz="2300">
                <a:solidFill>
                  <a:schemeClr val="tx1"/>
                </a:solidFill>
                <a:latin typeface="Arial" charset="0"/>
                <a:ea typeface="ＭＳ Ｐゴシック" charset="0"/>
              </a:defRPr>
            </a:lvl6pPr>
            <a:lvl7pPr marL="864931" eaLnBrk="0" fontAlgn="base" hangingPunct="0">
              <a:spcBef>
                <a:spcPct val="0"/>
              </a:spcBef>
              <a:spcAft>
                <a:spcPct val="0"/>
              </a:spcAft>
              <a:defRPr sz="2300">
                <a:solidFill>
                  <a:schemeClr val="tx1"/>
                </a:solidFill>
                <a:latin typeface="Arial" charset="0"/>
                <a:ea typeface="ＭＳ Ｐゴシック" charset="0"/>
              </a:defRPr>
            </a:lvl7pPr>
            <a:lvl8pPr marL="1297396" eaLnBrk="0" fontAlgn="base" hangingPunct="0">
              <a:spcBef>
                <a:spcPct val="0"/>
              </a:spcBef>
              <a:spcAft>
                <a:spcPct val="0"/>
              </a:spcAft>
              <a:defRPr sz="2300">
                <a:solidFill>
                  <a:schemeClr val="tx1"/>
                </a:solidFill>
                <a:latin typeface="Arial" charset="0"/>
                <a:ea typeface="ＭＳ Ｐゴシック" charset="0"/>
              </a:defRPr>
            </a:lvl8pPr>
            <a:lvl9pPr marL="1729862"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21ABE31F-F461-CC4A-8678-87AFD3156F34}" type="slidenum">
              <a:rPr lang="en-US" sz="1200">
                <a:latin typeface="Calibri" charset="0"/>
              </a:rPr>
              <a:pPr eaLnBrk="1" hangingPunct="1"/>
              <a:t>33</a:t>
            </a:fld>
            <a:endParaRPr lang="en-US" sz="1200">
              <a:latin typeface="Calibri" charset="0"/>
            </a:endParaRPr>
          </a:p>
        </p:txBody>
      </p:sp>
      <p:sp>
        <p:nvSpPr>
          <p:cNvPr id="97283" name="Rectangle 2"/>
          <p:cNvSpPr>
            <a:spLocks noGrp="1" noRot="1" noChangeAspect="1" noChangeArrowheads="1" noTextEdit="1"/>
          </p:cNvSpPr>
          <p:nvPr>
            <p:ph type="sldImg"/>
          </p:nvPr>
        </p:nvSpPr>
        <p:spPr>
          <a:xfrm>
            <a:off x="1152525" y="692150"/>
            <a:ext cx="4554538" cy="3417888"/>
          </a:xfrm>
          <a:ln/>
        </p:spPr>
      </p:sp>
      <p:sp>
        <p:nvSpPr>
          <p:cNvPr id="97284" name="Rectangle 3"/>
          <p:cNvSpPr>
            <a:spLocks noGrp="1" noChangeArrowheads="1"/>
          </p:cNvSpPr>
          <p:nvPr>
            <p:ph type="body" idx="1"/>
          </p:nvPr>
        </p:nvSpPr>
        <p:spPr>
          <a:xfrm>
            <a:off x="915294" y="4342191"/>
            <a:ext cx="5027414" cy="41154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E277AE7-7F33-4B3A-8280-4F5CA13FAB79}" type="slidenum">
              <a:rPr lang="en-AU"/>
              <a:pPr fontAlgn="base">
                <a:spcBef>
                  <a:spcPct val="0"/>
                </a:spcBef>
                <a:spcAft>
                  <a:spcPct val="0"/>
                </a:spcAft>
              </a:pPr>
              <a:t>37</a:t>
            </a:fld>
            <a:endParaRPr lang="en-AU"/>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8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Soil temperature responds to changes in climate. Changes at great depth (10 </a:t>
            </a:r>
            <a:r>
              <a:rPr lang="en-US" dirty="0" err="1" smtClean="0"/>
              <a:t>m</a:t>
            </a:r>
            <a:r>
              <a:rPr lang="en-US" dirty="0" smtClean="0"/>
              <a:t> to 200 </a:t>
            </a:r>
            <a:r>
              <a:rPr lang="en-US" dirty="0" err="1" smtClean="0"/>
              <a:t>m</a:t>
            </a:r>
            <a:r>
              <a:rPr lang="en-US" dirty="0" smtClean="0"/>
              <a:t>) reflect decade-to-century scale climatic variability, because changes in surface conditions take years to propagate through the soil. Soil temperatures closer to the surface, measured by </a:t>
            </a:r>
            <a:r>
              <a:rPr lang="en-US" dirty="0" err="1" smtClean="0"/>
              <a:t>thermistors</a:t>
            </a:r>
            <a:r>
              <a:rPr lang="en-US" dirty="0" smtClean="0"/>
              <a:t> at about 1 meter depth, are reflective of changes on shorter time scales. The presence or absence of snow and the type and density of vegetation, as well as the composition of the soil itself, can affect the response of soil temperature to changing air temperature. Deep snow and dense vegetation, for example, insulate soil from changes in air temperature. </a:t>
            </a:r>
          </a:p>
          <a:p>
            <a:pPr>
              <a:spcBef>
                <a:spcPct val="0"/>
              </a:spcBef>
            </a:pPr>
            <a:r>
              <a:rPr lang="en-US" dirty="0" smtClean="0"/>
              <a:t>What happens when average soil temperatures change over time? Areas where the soil remains frozen year to year are areas of permafrost. Permafrost thaws when its temperature rises above zero degrees Celsius, resulting in changes in soil moisture, vegetation, and the ability of the soil to store greenhouse gasses (carbon dioxide and methane). A typical progression would be thawing of permafrost underlying a spruce forest, resulting in the creation of a bog, and loss of the spruce forest. Any man-made structure built on the permafrost would undergo subsidence (Alaska and Siberia are experiencing damage to infrastructure on a widespread area, see Science, 30 Aug 2002, </a:t>
            </a:r>
            <a:r>
              <a:rPr lang="en-US" dirty="0" err="1" smtClean="0"/>
              <a:t>p</a:t>
            </a:r>
            <a:r>
              <a:rPr lang="en-US" dirty="0" smtClean="0"/>
              <a:t>. 1493). Subsequently the bog might dry out, and be succeeded by woody shrubs.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http://www.skepticalscience.com/images/Total-Heat-Content.gif</a:t>
            </a:r>
          </a:p>
          <a:p>
            <a:endParaRPr lang="en-US" dirty="0" smtClean="0"/>
          </a:p>
          <a:p>
            <a:r>
              <a:rPr lang="en-US" dirty="0" smtClean="0"/>
              <a:t>From</a:t>
            </a:r>
          </a:p>
          <a:p>
            <a:endParaRPr lang="en-US" dirty="0" smtClean="0"/>
          </a:p>
          <a:p>
            <a:r>
              <a:rPr lang="en-US" dirty="0" smtClean="0"/>
              <a:t>http://www.skepticalscience.com/empirical-evidence-for-global-warming.htm</a:t>
            </a:r>
          </a:p>
          <a:p>
            <a:endParaRPr lang="en-US" dirty="0" smtClean="0"/>
          </a:p>
          <a:p>
            <a:r>
              <a:rPr lang="en-US" i="1" dirty="0" smtClean="0"/>
              <a:t>Total Earth Heat Content from 1950 (</a:t>
            </a:r>
            <a:r>
              <a:rPr lang="en-US" i="1" dirty="0" smtClean="0">
                <a:hlinkClick r:id="rId3"/>
              </a:rPr>
              <a:t>Murphy 2009</a:t>
            </a:r>
            <a:r>
              <a:rPr lang="en-US" i="1" dirty="0" smtClean="0"/>
              <a:t>). Ocean data taken from </a:t>
            </a:r>
            <a:r>
              <a:rPr lang="en-US" i="1" dirty="0" err="1" smtClean="0">
                <a:hlinkClick r:id="rId4"/>
              </a:rPr>
              <a:t>Domingues</a:t>
            </a:r>
            <a:r>
              <a:rPr lang="en-US" i="1" dirty="0" smtClean="0">
                <a:hlinkClick r:id="rId4"/>
              </a:rPr>
              <a:t> et al 2008</a:t>
            </a:r>
            <a:r>
              <a:rPr lang="en-US" i="1" dirty="0" smtClean="0"/>
              <a:t>.</a:t>
            </a:r>
          </a:p>
          <a:p>
            <a:endParaRPr lang="en-US" i="1" dirty="0" smtClean="0"/>
          </a:p>
          <a:p>
            <a:r>
              <a:rPr lang="en-US" b="1" dirty="0" smtClean="0"/>
              <a:t>The planet is accumulating heat</a:t>
            </a:r>
          </a:p>
          <a:p>
            <a:r>
              <a:rPr lang="en-US" dirty="0" smtClean="0"/>
              <a:t>When there is more energy coming in than escaping back out to space, our climate accumulates heat. The planet's total heat build up can be derived by adding up the heat content from the ocean, atmosphere, land and ice (</a:t>
            </a:r>
            <a:r>
              <a:rPr lang="en-US" dirty="0" smtClean="0">
                <a:hlinkClick r:id="rId5"/>
              </a:rPr>
              <a:t>Murphy 2009</a:t>
            </a:r>
            <a:r>
              <a:rPr lang="en-US" dirty="0" smtClean="0"/>
              <a:t>). Ocean heat content was determined down to 3000 </a:t>
            </a:r>
            <a:r>
              <a:rPr lang="en-US" dirty="0" err="1" smtClean="0"/>
              <a:t>metres</a:t>
            </a:r>
            <a:r>
              <a:rPr lang="en-US" dirty="0" smtClean="0"/>
              <a:t> deep. Atmospheric heat content was calculated from the surface temperature record and heat capacity of the troposphere. Land and ice heat content (</a:t>
            </a:r>
            <a:r>
              <a:rPr lang="en-US" dirty="0" err="1" smtClean="0"/>
              <a:t>eg</a:t>
            </a:r>
            <a:r>
              <a:rPr lang="en-US" dirty="0" smtClean="0"/>
              <a:t> - the energy required to melt ice) were also included.</a:t>
            </a:r>
          </a:p>
          <a:p>
            <a:endParaRPr lang="en-US" dirty="0" smtClean="0"/>
          </a:p>
          <a:p>
            <a:r>
              <a:rPr lang="en-US" dirty="0" smtClean="0"/>
              <a:t>From 1970 to 2003, the planet has been accumulating heat at a rate of 190,260 </a:t>
            </a:r>
            <a:r>
              <a:rPr lang="en-US" dirty="0" err="1" smtClean="0"/>
              <a:t>gigawatts</a:t>
            </a:r>
            <a:r>
              <a:rPr lang="en-US" dirty="0" smtClean="0"/>
              <a:t> with the vast majority of the energy going into the oceans. Considering a typical nuclear power plant has an output of 1 </a:t>
            </a:r>
            <a:r>
              <a:rPr lang="en-US" dirty="0" err="1" smtClean="0"/>
              <a:t>gigawatt</a:t>
            </a:r>
            <a:r>
              <a:rPr lang="en-US" dirty="0" smtClean="0"/>
              <a:t>, imagine 190,000 nuclear power plants pouring their energy output directly into our oceans. What about after 2003? A map of </a:t>
            </a:r>
            <a:r>
              <a:rPr lang="en-US" dirty="0" err="1" smtClean="0"/>
              <a:t>of</a:t>
            </a:r>
            <a:r>
              <a:rPr lang="en-US" dirty="0" smtClean="0"/>
              <a:t> ocean heat from 2003 to 2008 was constructed from ocean heat measurements down to 2000 </a:t>
            </a:r>
            <a:r>
              <a:rPr lang="en-US" dirty="0" err="1" smtClean="0"/>
              <a:t>metres</a:t>
            </a:r>
            <a:r>
              <a:rPr lang="en-US" dirty="0" smtClean="0"/>
              <a:t> deep (</a:t>
            </a:r>
            <a:r>
              <a:rPr lang="en-US" dirty="0" smtClean="0">
                <a:hlinkClick r:id="rId6"/>
              </a:rPr>
              <a:t>von </a:t>
            </a:r>
            <a:r>
              <a:rPr lang="en-US" dirty="0" err="1" smtClean="0">
                <a:hlinkClick r:id="rId6"/>
              </a:rPr>
              <a:t>Schuckmann</a:t>
            </a:r>
            <a:r>
              <a:rPr lang="en-US" dirty="0" smtClean="0">
                <a:hlinkClick r:id="rId6"/>
              </a:rPr>
              <a:t> 2009</a:t>
            </a:r>
            <a:r>
              <a:rPr lang="en-US" dirty="0" smtClean="0"/>
              <a:t>). Globally, the oceans have continued to accumulate heat to the end of 2008 at a rate of 0.77 ± 0.11 </a:t>
            </a:r>
            <a:r>
              <a:rPr lang="en-US" dirty="0" err="1" smtClean="0"/>
              <a:t>Wm</a:t>
            </a:r>
            <a:r>
              <a:rPr lang="en-US" dirty="0" smtClean="0"/>
              <a:t>, consistent with other determinations of the planet's energy imbalance (</a:t>
            </a:r>
            <a:r>
              <a:rPr lang="en-US" dirty="0" smtClean="0">
                <a:hlinkClick r:id="rId7"/>
              </a:rPr>
              <a:t>Hansen 2005</a:t>
            </a:r>
            <a:r>
              <a:rPr lang="en-US" dirty="0" smtClean="0"/>
              <a:t>, </a:t>
            </a:r>
            <a:r>
              <a:rPr lang="en-US" dirty="0" err="1" smtClean="0">
                <a:hlinkClick r:id="rId8"/>
              </a:rPr>
              <a:t>Trenberth</a:t>
            </a:r>
            <a:r>
              <a:rPr lang="en-US" dirty="0" smtClean="0">
                <a:hlinkClick r:id="rId8"/>
              </a:rPr>
              <a:t> 2009</a:t>
            </a:r>
            <a:r>
              <a:rPr lang="en-US" dirty="0" smtClean="0"/>
              <a:t>). The planet continues to accumulate heat.</a:t>
            </a:r>
          </a:p>
          <a:p>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(paragraphs taken from http://www.skepticalscience.com/empirical-evidence-for-global-warming.htm</a:t>
            </a:r>
          </a:p>
          <a:p>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FD58B8DC-9754-3746-9996-85D343775134}" type="slidenum">
              <a:rPr lang="en-US" smtClean="0"/>
              <a:pPr/>
              <a:t>40</a:t>
            </a:fld>
            <a:endParaRPr lang="en-US"/>
          </a:p>
        </p:txBody>
      </p:sp>
    </p:spTree>
    <p:extLst>
      <p:ext uri="{BB962C8B-B14F-4D97-AF65-F5344CB8AC3E}">
        <p14:creationId xmlns:p14="http://schemas.microsoft.com/office/powerpoint/2010/main" val="3399191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4D643FF-5B50-431B-BAD7-AC66CA1F7A35}" type="slidenum">
              <a:rPr lang="nl-NL"/>
              <a:pPr fontAlgn="base">
                <a:spcBef>
                  <a:spcPct val="0"/>
                </a:spcBef>
                <a:spcAft>
                  <a:spcPct val="0"/>
                </a:spcAft>
              </a:pPr>
              <a:t>42</a:t>
            </a:fld>
            <a:endParaRPr lang="nl-NL"/>
          </a:p>
        </p:txBody>
      </p:sp>
      <p:sp>
        <p:nvSpPr>
          <p:cNvPr id="89090" name="Rectangle 1026"/>
          <p:cNvSpPr>
            <a:spLocks noGrp="1" noRot="1" noChangeAspect="1" noChangeArrowheads="1"/>
          </p:cNvSpPr>
          <p:nvPr>
            <p:ph type="sldImg"/>
          </p:nvPr>
        </p:nvSpPr>
        <p:spPr bwMode="auto">
          <a:xfrm>
            <a:off x="1144588" y="685800"/>
            <a:ext cx="4570412" cy="3429000"/>
          </a:xfrm>
          <a:solidFill>
            <a:srgbClr val="FFFFFF"/>
          </a:solidFill>
          <a:ln>
            <a:solidFill>
              <a:srgbClr val="000000"/>
            </a:solidFill>
            <a:miter lim="800000"/>
            <a:headEnd/>
            <a:tailEnd/>
          </a:ln>
        </p:spPr>
      </p:sp>
      <p:sp>
        <p:nvSpPr>
          <p:cNvPr id="89091" name="Rectangle 1027"/>
          <p:cNvSpPr>
            <a:spLocks noGrp="1" noChangeArrowheads="1"/>
          </p:cNvSpPr>
          <p:nvPr>
            <p:ph type="body" idx="1"/>
          </p:nvPr>
        </p:nvSpPr>
        <p:spPr bwMode="auto">
          <a:xfrm>
            <a:off x="914400" y="4343400"/>
            <a:ext cx="5029200" cy="4114800"/>
          </a:xfrm>
          <a:solidFill>
            <a:srgbClr val="FFFFFF"/>
          </a:solidFill>
          <a:ln>
            <a:solidFill>
              <a:srgbClr val="000000"/>
            </a:solidFill>
            <a:miter lim="800000"/>
            <a:headEnd/>
            <a:tailEnd/>
          </a:ln>
        </p:spPr>
        <p:txBody>
          <a:bodyPr wrap="square" lIns="91431" tIns="45716" rIns="91431" bIns="45716"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C5BE00-5FF7-41E1-B59A-940849C6F5B8}" type="slidenum">
              <a:rPr lang="en-US"/>
              <a:pPr fontAlgn="base">
                <a:spcBef>
                  <a:spcPct val="0"/>
                </a:spcBef>
                <a:spcAft>
                  <a:spcPct val="0"/>
                </a:spcAft>
              </a:pPr>
              <a:t>43</a:t>
            </a:fld>
            <a:endParaRPr lang="en-US"/>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western US has warmed at a rate nearly 70% greater than that of the globe as a whole, this of course in a region that relies heavily on snowpack for their water supplies.  Furthermore the rate of temperature increase across the West shows a relationship with elevation such that higher elevation regions have warmed faster than lower elevation regions.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AD5F45-1764-4837-A7B1-A12085D5C509}" type="slidenum">
              <a:rPr lang="en-AU"/>
              <a:pPr fontAlgn="base">
                <a:spcBef>
                  <a:spcPct val="0"/>
                </a:spcBef>
                <a:spcAft>
                  <a:spcPct val="0"/>
                </a:spcAft>
              </a:pPr>
              <a:t>9</a:t>
            </a:fld>
            <a:endParaRPr lang="en-AU"/>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3970682-36AC-1840-A4B2-A01D76827855}" type="slidenum">
              <a:rPr lang="en-US"/>
              <a:pPr/>
              <a:t>49</a:t>
            </a:fld>
            <a:endParaRPr lang="en-US"/>
          </a:p>
        </p:txBody>
      </p:sp>
      <p:sp>
        <p:nvSpPr>
          <p:cNvPr id="45058"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nchor="b"/>
          <a:lstStyle>
            <a:lvl1pPr>
              <a:defRPr>
                <a:solidFill>
                  <a:schemeClr val="tx1"/>
                </a:solidFill>
                <a:latin typeface="Tahoma" charset="0"/>
                <a:ea typeface="ＭＳ Ｐゴシック" charset="0"/>
              </a:defRPr>
            </a:lvl1pPr>
            <a:lvl2pPr marL="715963" indent="-276225">
              <a:defRPr>
                <a:solidFill>
                  <a:schemeClr val="tx1"/>
                </a:solidFill>
                <a:latin typeface="Tahoma" charset="0"/>
                <a:ea typeface="ＭＳ Ｐゴシック" charset="0"/>
              </a:defRPr>
            </a:lvl2pPr>
            <a:lvl3pPr marL="1100138" indent="-219075">
              <a:defRPr>
                <a:solidFill>
                  <a:schemeClr val="tx1"/>
                </a:solidFill>
                <a:latin typeface="Tahoma" charset="0"/>
                <a:ea typeface="ＭＳ Ｐゴシック" charset="0"/>
              </a:defRPr>
            </a:lvl3pPr>
            <a:lvl4pPr marL="1539875" indent="-219075">
              <a:defRPr>
                <a:solidFill>
                  <a:schemeClr val="tx1"/>
                </a:solidFill>
                <a:latin typeface="Tahoma" charset="0"/>
                <a:ea typeface="ＭＳ Ｐゴシック" charset="0"/>
              </a:defRPr>
            </a:lvl4pPr>
            <a:lvl5pPr marL="1982788" indent="-220663">
              <a:defRPr>
                <a:solidFill>
                  <a:schemeClr val="tx1"/>
                </a:solidFill>
                <a:latin typeface="Tahoma" charset="0"/>
                <a:ea typeface="ＭＳ Ｐゴシック" charset="0"/>
              </a:defRPr>
            </a:lvl5pPr>
            <a:lvl6pPr marL="2439988" indent="-220663" fontAlgn="base">
              <a:spcBef>
                <a:spcPct val="0"/>
              </a:spcBef>
              <a:spcAft>
                <a:spcPct val="0"/>
              </a:spcAft>
              <a:defRPr>
                <a:solidFill>
                  <a:schemeClr val="tx1"/>
                </a:solidFill>
                <a:latin typeface="Tahoma" charset="0"/>
                <a:ea typeface="ＭＳ Ｐゴシック" charset="0"/>
              </a:defRPr>
            </a:lvl6pPr>
            <a:lvl7pPr marL="2897188" indent="-220663" fontAlgn="base">
              <a:spcBef>
                <a:spcPct val="0"/>
              </a:spcBef>
              <a:spcAft>
                <a:spcPct val="0"/>
              </a:spcAft>
              <a:defRPr>
                <a:solidFill>
                  <a:schemeClr val="tx1"/>
                </a:solidFill>
                <a:latin typeface="Tahoma" charset="0"/>
                <a:ea typeface="ＭＳ Ｐゴシック" charset="0"/>
              </a:defRPr>
            </a:lvl7pPr>
            <a:lvl8pPr marL="3354388" indent="-220663" fontAlgn="base">
              <a:spcBef>
                <a:spcPct val="0"/>
              </a:spcBef>
              <a:spcAft>
                <a:spcPct val="0"/>
              </a:spcAft>
              <a:defRPr>
                <a:solidFill>
                  <a:schemeClr val="tx1"/>
                </a:solidFill>
                <a:latin typeface="Tahoma" charset="0"/>
                <a:ea typeface="ＭＳ Ｐゴシック" charset="0"/>
              </a:defRPr>
            </a:lvl8pPr>
            <a:lvl9pPr marL="3811588" indent="-220663" fontAlgn="base">
              <a:spcBef>
                <a:spcPct val="0"/>
              </a:spcBef>
              <a:spcAft>
                <a:spcPct val="0"/>
              </a:spcAft>
              <a:defRPr>
                <a:solidFill>
                  <a:schemeClr val="tx1"/>
                </a:solidFill>
                <a:latin typeface="Tahoma" charset="0"/>
                <a:ea typeface="ＭＳ Ｐゴシック" charset="0"/>
              </a:defRPr>
            </a:lvl9pPr>
          </a:lstStyle>
          <a:p>
            <a:pPr algn="r" eaLnBrk="1" hangingPunct="1"/>
            <a:fld id="{8043EC78-8AA9-434F-B42D-5A1D1C3C791F}" type="slidenum">
              <a:rPr lang="en-US" sz="1100">
                <a:cs typeface="ＭＳ Ｐゴシック" charset="0"/>
              </a:rPr>
              <a:pPr algn="r" eaLnBrk="1" hangingPunct="1"/>
              <a:t>49</a:t>
            </a:fld>
            <a:endParaRPr lang="en-US" sz="1100">
              <a:cs typeface="ＭＳ Ｐゴシック" charset="0"/>
            </a:endParaRPr>
          </a:p>
        </p:txBody>
      </p:sp>
      <p:sp>
        <p:nvSpPr>
          <p:cNvPr id="45059"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45060" name="Rectangle 3"/>
          <p:cNvSpPr>
            <a:spLocks noGrp="1" noChangeArrowheads="1"/>
          </p:cNvSpPr>
          <p:nvPr>
            <p:ph type="body" idx="1"/>
          </p:nvPr>
        </p:nvSpPr>
        <p:spPr>
          <a:xfrm>
            <a:off x="685800" y="4343400"/>
            <a:ext cx="5486400" cy="4116388"/>
          </a:xfrm>
          <a:ln>
            <a:solidFill>
              <a:srgbClr val="000000"/>
            </a:solidFill>
            <a:miter lim="800000"/>
            <a:headEnd/>
            <a:tailEnd/>
          </a:ln>
        </p:spPr>
        <p:txBody>
          <a:bodyPr lIns="91423" tIns="45711" rIns="91423" bIns="45711"/>
          <a:lstStyle/>
          <a:p>
            <a:r>
              <a:rPr lang="en-US"/>
              <a:t>Figure 3. Simulated temperature (change, top panel) and precipitation (% change, bottom panel) for the 20th and 21st Century climate model simulations. </a:t>
            </a:r>
            <a:r>
              <a:rPr lang="en-US" b="1"/>
              <a:t>The black curve for each panel is the weighted average of all models during the 20th Century. The colored areas indicate the range (5th to 95th percentile) for each year in the 21st Century. All changes are relative to 1970-1999 averages.</a:t>
            </a:r>
            <a:r>
              <a:rPr lang="en-US"/>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BA4BCE37-25AA-EA45-90DF-2F60D704B1CC}" type="slidenum">
              <a:rPr lang="en-US"/>
              <a:pPr/>
              <a:t>50</a:t>
            </a:fld>
            <a:endParaRPr lang="en-US"/>
          </a:p>
        </p:txBody>
      </p:sp>
      <p:sp>
        <p:nvSpPr>
          <p:cNvPr id="47106"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nchor="b"/>
          <a:lstStyle>
            <a:lvl1pPr>
              <a:defRPr>
                <a:solidFill>
                  <a:schemeClr val="tx1"/>
                </a:solidFill>
                <a:latin typeface="Tahoma" charset="0"/>
                <a:ea typeface="ＭＳ Ｐゴシック" charset="0"/>
              </a:defRPr>
            </a:lvl1pPr>
            <a:lvl2pPr marL="715963" indent="-276225">
              <a:defRPr>
                <a:solidFill>
                  <a:schemeClr val="tx1"/>
                </a:solidFill>
                <a:latin typeface="Tahoma" charset="0"/>
                <a:ea typeface="ＭＳ Ｐゴシック" charset="0"/>
              </a:defRPr>
            </a:lvl2pPr>
            <a:lvl3pPr marL="1100138" indent="-219075">
              <a:defRPr>
                <a:solidFill>
                  <a:schemeClr val="tx1"/>
                </a:solidFill>
                <a:latin typeface="Tahoma" charset="0"/>
                <a:ea typeface="ＭＳ Ｐゴシック" charset="0"/>
              </a:defRPr>
            </a:lvl3pPr>
            <a:lvl4pPr marL="1539875" indent="-219075">
              <a:defRPr>
                <a:solidFill>
                  <a:schemeClr val="tx1"/>
                </a:solidFill>
                <a:latin typeface="Tahoma" charset="0"/>
                <a:ea typeface="ＭＳ Ｐゴシック" charset="0"/>
              </a:defRPr>
            </a:lvl4pPr>
            <a:lvl5pPr marL="1982788" indent="-220663">
              <a:defRPr>
                <a:solidFill>
                  <a:schemeClr val="tx1"/>
                </a:solidFill>
                <a:latin typeface="Tahoma" charset="0"/>
                <a:ea typeface="ＭＳ Ｐゴシック" charset="0"/>
              </a:defRPr>
            </a:lvl5pPr>
            <a:lvl6pPr marL="2439988" indent="-220663" fontAlgn="base">
              <a:spcBef>
                <a:spcPct val="0"/>
              </a:spcBef>
              <a:spcAft>
                <a:spcPct val="0"/>
              </a:spcAft>
              <a:defRPr>
                <a:solidFill>
                  <a:schemeClr val="tx1"/>
                </a:solidFill>
                <a:latin typeface="Tahoma" charset="0"/>
                <a:ea typeface="ＭＳ Ｐゴシック" charset="0"/>
              </a:defRPr>
            </a:lvl6pPr>
            <a:lvl7pPr marL="2897188" indent="-220663" fontAlgn="base">
              <a:spcBef>
                <a:spcPct val="0"/>
              </a:spcBef>
              <a:spcAft>
                <a:spcPct val="0"/>
              </a:spcAft>
              <a:defRPr>
                <a:solidFill>
                  <a:schemeClr val="tx1"/>
                </a:solidFill>
                <a:latin typeface="Tahoma" charset="0"/>
                <a:ea typeface="ＭＳ Ｐゴシック" charset="0"/>
              </a:defRPr>
            </a:lvl7pPr>
            <a:lvl8pPr marL="3354388" indent="-220663" fontAlgn="base">
              <a:spcBef>
                <a:spcPct val="0"/>
              </a:spcBef>
              <a:spcAft>
                <a:spcPct val="0"/>
              </a:spcAft>
              <a:defRPr>
                <a:solidFill>
                  <a:schemeClr val="tx1"/>
                </a:solidFill>
                <a:latin typeface="Tahoma" charset="0"/>
                <a:ea typeface="ＭＳ Ｐゴシック" charset="0"/>
              </a:defRPr>
            </a:lvl8pPr>
            <a:lvl9pPr marL="3811588" indent="-220663" fontAlgn="base">
              <a:spcBef>
                <a:spcPct val="0"/>
              </a:spcBef>
              <a:spcAft>
                <a:spcPct val="0"/>
              </a:spcAft>
              <a:defRPr>
                <a:solidFill>
                  <a:schemeClr val="tx1"/>
                </a:solidFill>
                <a:latin typeface="Tahoma" charset="0"/>
                <a:ea typeface="ＭＳ Ｐゴシック" charset="0"/>
              </a:defRPr>
            </a:lvl9pPr>
          </a:lstStyle>
          <a:p>
            <a:pPr algn="r" eaLnBrk="1" hangingPunct="1"/>
            <a:fld id="{C372A8A9-A837-1B41-8C4E-3ECED4BCF8D0}" type="slidenum">
              <a:rPr lang="en-US" sz="1100">
                <a:cs typeface="ＭＳ Ｐゴシック" charset="0"/>
              </a:rPr>
              <a:pPr algn="r" eaLnBrk="1" hangingPunct="1"/>
              <a:t>50</a:t>
            </a:fld>
            <a:endParaRPr lang="en-US" sz="1100">
              <a:cs typeface="ＭＳ Ｐゴシック" charset="0"/>
            </a:endParaRPr>
          </a:p>
        </p:txBody>
      </p:sp>
      <p:sp>
        <p:nvSpPr>
          <p:cNvPr id="47107"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47108" name="Rectangle 3"/>
          <p:cNvSpPr>
            <a:spLocks noGrp="1" noChangeArrowheads="1"/>
          </p:cNvSpPr>
          <p:nvPr>
            <p:ph type="body" idx="1"/>
          </p:nvPr>
        </p:nvSpPr>
        <p:spPr>
          <a:xfrm>
            <a:off x="685800" y="4343400"/>
            <a:ext cx="5486400" cy="4116388"/>
          </a:xfrm>
          <a:ln>
            <a:solidFill>
              <a:srgbClr val="000000"/>
            </a:solidFill>
            <a:miter lim="800000"/>
            <a:headEnd/>
            <a:tailEnd/>
          </a:ln>
        </p:spPr>
        <p:txBody>
          <a:bodyPr lIns="91423" tIns="45711" rIns="91423" bIns="45711"/>
          <a:lstStyle/>
          <a:p>
            <a:r>
              <a:rPr lang="en-US"/>
              <a:t>Figure 3. Simulated temperature (change, top panel) and precipitation (% change, bottom panel) for the 20th and 21st Century climate model simulations. </a:t>
            </a:r>
            <a:r>
              <a:rPr lang="en-US" b="1"/>
              <a:t>The black curve for each panel is the weighted average of all models during the 20th Century. The colored areas indicate the range (5th to 95th percentile) for each year in the 21st Century. All changes are relative to 1970-1999 averages.</a:t>
            </a:r>
            <a:r>
              <a:rPr lang="en-US"/>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317040-F9F6-DA42-80A3-7674EBF0CE28}" type="slidenum">
              <a:rPr lang="en-US"/>
              <a:pPr/>
              <a:t>51</a:t>
            </a:fld>
            <a:endParaRPr lang="en-US"/>
          </a:p>
        </p:txBody>
      </p:sp>
      <p:sp>
        <p:nvSpPr>
          <p:cNvPr id="49154" name="Rectangle 7"/>
          <p:cNvSpPr txBox="1">
            <a:spLocks noGrp="1" noChangeArrowheads="1"/>
          </p:cNvSpPr>
          <p:nvPr/>
        </p:nvSpPr>
        <p:spPr bwMode="auto">
          <a:xfrm>
            <a:off x="3884613" y="8683625"/>
            <a:ext cx="2971800"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1" rIns="91423" bIns="45711" anchor="b"/>
          <a:lstStyle>
            <a:lvl1pPr>
              <a:defRPr>
                <a:solidFill>
                  <a:schemeClr val="tx1"/>
                </a:solidFill>
                <a:latin typeface="Tahoma" charset="0"/>
                <a:ea typeface="ＭＳ Ｐゴシック" charset="0"/>
              </a:defRPr>
            </a:lvl1pPr>
            <a:lvl2pPr marL="715963" indent="-276225">
              <a:defRPr>
                <a:solidFill>
                  <a:schemeClr val="tx1"/>
                </a:solidFill>
                <a:latin typeface="Tahoma" charset="0"/>
                <a:ea typeface="ＭＳ Ｐゴシック" charset="0"/>
              </a:defRPr>
            </a:lvl2pPr>
            <a:lvl3pPr marL="1100138" indent="-219075">
              <a:defRPr>
                <a:solidFill>
                  <a:schemeClr val="tx1"/>
                </a:solidFill>
                <a:latin typeface="Tahoma" charset="0"/>
                <a:ea typeface="ＭＳ Ｐゴシック" charset="0"/>
              </a:defRPr>
            </a:lvl3pPr>
            <a:lvl4pPr marL="1539875" indent="-219075">
              <a:defRPr>
                <a:solidFill>
                  <a:schemeClr val="tx1"/>
                </a:solidFill>
                <a:latin typeface="Tahoma" charset="0"/>
                <a:ea typeface="ＭＳ Ｐゴシック" charset="0"/>
              </a:defRPr>
            </a:lvl4pPr>
            <a:lvl5pPr marL="1982788" indent="-220663">
              <a:defRPr>
                <a:solidFill>
                  <a:schemeClr val="tx1"/>
                </a:solidFill>
                <a:latin typeface="Tahoma" charset="0"/>
                <a:ea typeface="ＭＳ Ｐゴシック" charset="0"/>
              </a:defRPr>
            </a:lvl5pPr>
            <a:lvl6pPr marL="2439988" indent="-220663" fontAlgn="base">
              <a:spcBef>
                <a:spcPct val="0"/>
              </a:spcBef>
              <a:spcAft>
                <a:spcPct val="0"/>
              </a:spcAft>
              <a:defRPr>
                <a:solidFill>
                  <a:schemeClr val="tx1"/>
                </a:solidFill>
                <a:latin typeface="Tahoma" charset="0"/>
                <a:ea typeface="ＭＳ Ｐゴシック" charset="0"/>
              </a:defRPr>
            </a:lvl6pPr>
            <a:lvl7pPr marL="2897188" indent="-220663" fontAlgn="base">
              <a:spcBef>
                <a:spcPct val="0"/>
              </a:spcBef>
              <a:spcAft>
                <a:spcPct val="0"/>
              </a:spcAft>
              <a:defRPr>
                <a:solidFill>
                  <a:schemeClr val="tx1"/>
                </a:solidFill>
                <a:latin typeface="Tahoma" charset="0"/>
                <a:ea typeface="ＭＳ Ｐゴシック" charset="0"/>
              </a:defRPr>
            </a:lvl7pPr>
            <a:lvl8pPr marL="3354388" indent="-220663" fontAlgn="base">
              <a:spcBef>
                <a:spcPct val="0"/>
              </a:spcBef>
              <a:spcAft>
                <a:spcPct val="0"/>
              </a:spcAft>
              <a:defRPr>
                <a:solidFill>
                  <a:schemeClr val="tx1"/>
                </a:solidFill>
                <a:latin typeface="Tahoma" charset="0"/>
                <a:ea typeface="ＭＳ Ｐゴシック" charset="0"/>
              </a:defRPr>
            </a:lvl8pPr>
            <a:lvl9pPr marL="3811588" indent="-220663" fontAlgn="base">
              <a:spcBef>
                <a:spcPct val="0"/>
              </a:spcBef>
              <a:spcAft>
                <a:spcPct val="0"/>
              </a:spcAft>
              <a:defRPr>
                <a:solidFill>
                  <a:schemeClr val="tx1"/>
                </a:solidFill>
                <a:latin typeface="Tahoma" charset="0"/>
                <a:ea typeface="ＭＳ Ｐゴシック" charset="0"/>
              </a:defRPr>
            </a:lvl9pPr>
          </a:lstStyle>
          <a:p>
            <a:pPr algn="r" eaLnBrk="1" hangingPunct="1"/>
            <a:fld id="{6BA3F93B-3772-E24D-B6FD-02647D73683B}" type="slidenum">
              <a:rPr lang="en-US" sz="1100">
                <a:cs typeface="ＭＳ Ｐゴシック" charset="0"/>
              </a:rPr>
              <a:pPr algn="r" eaLnBrk="1" hangingPunct="1"/>
              <a:t>51</a:t>
            </a:fld>
            <a:endParaRPr lang="en-US" sz="1100">
              <a:cs typeface="ＭＳ Ｐゴシック" charset="0"/>
            </a:endParaRPr>
          </a:p>
        </p:txBody>
      </p:sp>
      <p:sp>
        <p:nvSpPr>
          <p:cNvPr id="49155" name="Rectangle 2"/>
          <p:cNvSpPr>
            <a:spLocks noGrp="1" noRot="1" noChangeAspect="1" noChangeArrowheads="1" noTextEdit="1"/>
          </p:cNvSpPr>
          <p:nvPr>
            <p:ph type="sldImg"/>
          </p:nvPr>
        </p:nvSpPr>
        <p:spPr>
          <a:xfrm>
            <a:off x="1144588" y="684213"/>
            <a:ext cx="4572000" cy="3429000"/>
          </a:xfrm>
          <a:ln/>
          <a:extLst>
            <a:ext uri="{FAA26D3D-D897-4be2-8F04-BA451C77F1D7}">
              <ma14:placeholderFlag xmlns:ma14="http://schemas.microsoft.com/office/mac/drawingml/2011/main" val="1"/>
            </a:ext>
          </a:extLst>
        </p:spPr>
      </p:sp>
      <p:sp>
        <p:nvSpPr>
          <p:cNvPr id="49156" name="Rectangle 3"/>
          <p:cNvSpPr>
            <a:spLocks noGrp="1" noChangeArrowheads="1"/>
          </p:cNvSpPr>
          <p:nvPr>
            <p:ph type="body" idx="1"/>
          </p:nvPr>
        </p:nvSpPr>
        <p:spPr>
          <a:xfrm>
            <a:off x="685800" y="4343400"/>
            <a:ext cx="5486400" cy="4116388"/>
          </a:xfrm>
          <a:ln>
            <a:solidFill>
              <a:srgbClr val="000000"/>
            </a:solidFill>
            <a:miter lim="800000"/>
            <a:headEnd/>
            <a:tailEnd/>
          </a:ln>
        </p:spPr>
        <p:txBody>
          <a:bodyPr lIns="91423" tIns="45711" rIns="91423" bIns="45711"/>
          <a:lstStyle/>
          <a:p>
            <a:r>
              <a:rPr lang="en-US" b="1"/>
              <a:t>Figure 11. Changes in areas of potential pine species</a:t>
            </a:r>
            <a:r>
              <a:rPr lang="ja-JP" altLang="en-US" b="1">
                <a:latin typeface="Arial"/>
              </a:rPr>
              <a:t>’</a:t>
            </a:r>
            <a:r>
              <a:rPr lang="en-US" b="1"/>
              <a:t> ranges (top panel) and severely water limited forest (bottom panel) in Washington. </a:t>
            </a:r>
            <a:r>
              <a:rPr lang="en-US"/>
              <a:t>Areas of orange and yellow in the top panel indicate areas where one or more pines may have difficult re-establishing after disturbance because the climate has exceeded their tolerances (Data: Rehfeldt et al. 2006, multiple IPCC scenarios). Hydrologic modeling suggests many areas on the northern edge of the Columbia basin will become severely water limited (bottom, scenario A1B)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6632FE-CC85-814F-8224-B0E1E32043A2}" type="slidenum">
              <a:rPr lang="en-US"/>
              <a:pPr/>
              <a:t>53</a:t>
            </a:fld>
            <a:endParaRPr lang="en-US"/>
          </a:p>
        </p:txBody>
      </p:sp>
      <p:sp>
        <p:nvSpPr>
          <p:cNvPr id="53250" name="Rectangle 2"/>
          <p:cNvSpPr>
            <a:spLocks noGrp="1" noRot="1" noChangeAspect="1" noChangeArrowheads="1" noTextEdit="1"/>
          </p:cNvSpPr>
          <p:nvPr>
            <p:ph type="sldImg"/>
          </p:nvPr>
        </p:nvSpPr>
        <p:spPr>
          <a:xfrm>
            <a:off x="1339850" y="914400"/>
            <a:ext cx="4179888" cy="3135313"/>
          </a:xfrm>
          <a:solidFill>
            <a:srgbClr val="FFFFFF"/>
          </a:solidFill>
          <a:ln/>
          <a:extLst>
            <a:ext uri="{FAA26D3D-D897-4be2-8F04-BA451C77F1D7}">
              <ma14:placeholderFlag xmlns:ma14="http://schemas.microsoft.com/office/mac/drawingml/2011/main" val="1"/>
            </a:ext>
          </a:extLst>
        </p:spPr>
      </p:sp>
      <p:sp>
        <p:nvSpPr>
          <p:cNvPr id="53251" name="Text Box 3"/>
          <p:cNvSpPr txBox="1">
            <a:spLocks noGrp="1" noChangeArrowheads="1"/>
          </p:cNvSpPr>
          <p:nvPr>
            <p:ph type="body" idx="1"/>
          </p:nvPr>
        </p:nvSpPr>
        <p:spPr>
          <a:xfrm>
            <a:off x="1046163" y="4352925"/>
            <a:ext cx="4770437" cy="3479800"/>
          </a:xfrm>
          <a:ln/>
        </p:spPr>
        <p:txBody>
          <a:bodyPr wrap="none" anchor="ct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nsidc.org/data/seaice_index/archives/image_select.html</a:t>
            </a:r>
            <a:endParaRPr lang="en-US" dirty="0" smtClean="0"/>
          </a:p>
          <a:p>
            <a:endParaRPr lang="en-US" dirty="0" smtClean="0"/>
          </a:p>
          <a:p>
            <a:endParaRPr lang="en-US" dirty="0" smtClean="0"/>
          </a:p>
          <a:p>
            <a:r>
              <a:rPr lang="en-US" dirty="0" smtClean="0"/>
              <a:t>EVIDENCE</a:t>
            </a:r>
          </a:p>
          <a:p>
            <a:endParaRPr lang="en-US" dirty="0" smtClean="0"/>
          </a:p>
          <a:p>
            <a:r>
              <a:rPr lang="en-US" dirty="0" smtClean="0"/>
              <a:t>http://</a:t>
            </a:r>
            <a:r>
              <a:rPr lang="en-US" dirty="0" err="1" smtClean="0"/>
              <a:t>oceanworld.tamu.edu</a:t>
            </a:r>
            <a:r>
              <a:rPr lang="en-US" dirty="0" smtClean="0"/>
              <a:t>/resources/oceanography-book/Images/global-blended-</a:t>
            </a:r>
            <a:r>
              <a:rPr lang="en-US" dirty="0" err="1" smtClean="0"/>
              <a:t>temp.gif</a:t>
            </a:r>
            <a:endParaRPr lang="en-US" dirty="0" smtClean="0"/>
          </a:p>
          <a:p>
            <a:endParaRPr lang="en-US" dirty="0" smtClean="0"/>
          </a:p>
          <a:p>
            <a:r>
              <a:rPr lang="en-US" dirty="0" smtClean="0"/>
              <a:t>Via</a:t>
            </a:r>
          </a:p>
          <a:p>
            <a:endParaRPr lang="en-US" dirty="0" smtClean="0"/>
          </a:p>
          <a:p>
            <a:r>
              <a:rPr lang="en-US" dirty="0" smtClean="0"/>
              <a:t>http://</a:t>
            </a:r>
            <a:r>
              <a:rPr lang="en-US" dirty="0" err="1" smtClean="0"/>
              <a:t>oceanworld.tamu.edu</a:t>
            </a:r>
            <a:r>
              <a:rPr lang="en-US" dirty="0" smtClean="0"/>
              <a:t>/resources/oceanography-book/</a:t>
            </a:r>
            <a:r>
              <a:rPr lang="en-US" dirty="0" err="1" smtClean="0"/>
              <a:t>evidenceforwarming.htm</a:t>
            </a:r>
            <a:endParaRPr lang="en-US" dirty="0" smtClean="0"/>
          </a:p>
          <a:p>
            <a:endParaRPr lang="en-US" dirty="0" smtClean="0"/>
          </a:p>
          <a:p>
            <a:r>
              <a:rPr lang="en-US" dirty="0" smtClean="0"/>
              <a:t>Global average of sea-surface temperature calculated using</a:t>
            </a:r>
            <a:r>
              <a:rPr lang="en-US" dirty="0" smtClean="0">
                <a:hlinkClick r:id="rId3"/>
              </a:rPr>
              <a:t> Smith and Reynolds</a:t>
            </a:r>
            <a:r>
              <a:rPr lang="en-US" dirty="0" smtClean="0"/>
              <a:t> techniques, with estimates of errors in the values. </a:t>
            </a:r>
            <a:br>
              <a:rPr lang="en-US" dirty="0" smtClean="0"/>
            </a:br>
            <a:r>
              <a:rPr lang="en-US" dirty="0" smtClean="0"/>
              <a:t>From NOAA National Climate Data Center </a:t>
            </a:r>
            <a:r>
              <a:rPr lang="en-US" dirty="0" smtClean="0">
                <a:hlinkClick r:id="rId4"/>
              </a:rPr>
              <a:t>Climate 2005 Annual Report</a:t>
            </a: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A6652E86-ED1F-475D-B98A-62B3651384E2}" type="slidenum">
              <a:rPr lang="en-US" smtClean="0"/>
              <a:pPr>
                <a:defRPr/>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DBAE2E5-BC66-447E-8202-AF29E8E406D2}" type="slidenum">
              <a:rPr lang="en-AU"/>
              <a:pPr fontAlgn="base">
                <a:spcBef>
                  <a:spcPct val="0"/>
                </a:spcBef>
                <a:spcAft>
                  <a:spcPct val="0"/>
                </a:spcAft>
              </a:pPr>
              <a:t>12</a:t>
            </a:fld>
            <a:endParaRPr lang="en-AU"/>
          </a:p>
        </p:txBody>
      </p:sp>
      <p:sp>
        <p:nvSpPr>
          <p:cNvPr id="4915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915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Observations since 1961 show that the average</a:t>
            </a:r>
          </a:p>
          <a:p>
            <a:pPr>
              <a:spcBef>
                <a:spcPct val="0"/>
              </a:spcBef>
            </a:pPr>
            <a:r>
              <a:rPr lang="en-US" smtClean="0"/>
              <a:t>temperature of the global ocean has increased to depths</a:t>
            </a:r>
          </a:p>
          <a:p>
            <a:pPr>
              <a:spcBef>
                <a:spcPct val="0"/>
              </a:spcBef>
            </a:pPr>
            <a:r>
              <a:rPr lang="en-US" smtClean="0"/>
              <a:t>of at least 3000 m and that the ocean has been absorbing</a:t>
            </a:r>
          </a:p>
          <a:p>
            <a:pPr>
              <a:spcBef>
                <a:spcPct val="0"/>
              </a:spcBef>
            </a:pPr>
            <a:r>
              <a:rPr lang="en-US" smtClean="0"/>
              <a:t>more than 80% of the heat added to the climate system.</a:t>
            </a:r>
          </a:p>
          <a:p>
            <a:pPr>
              <a:spcBef>
                <a:spcPct val="0"/>
              </a:spcBef>
            </a:pPr>
            <a:r>
              <a:rPr lang="en-US" smtClean="0"/>
              <a:t>Such warming causes seawater to expand, contributing</a:t>
            </a:r>
          </a:p>
          <a:p>
            <a:pPr>
              <a:spcBef>
                <a:spcPct val="0"/>
              </a:spcBef>
            </a:pPr>
            <a:r>
              <a:rPr lang="en-US" smtClean="0"/>
              <a:t>to sea level rise</a:t>
            </a:r>
          </a:p>
          <a:p>
            <a:pPr>
              <a:spcBef>
                <a:spcPct val="0"/>
              </a:spcBef>
            </a:pPr>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EA15D7-EBFD-4E64-A329-9765D5E3B5E7}" type="slidenum">
              <a:rPr lang="en-AU"/>
              <a:pPr fontAlgn="base">
                <a:spcBef>
                  <a:spcPct val="0"/>
                </a:spcBef>
                <a:spcAft>
                  <a:spcPct val="0"/>
                </a:spcAft>
              </a:pPr>
              <a:t>14</a:t>
            </a:fld>
            <a:endParaRPr lang="en-AU"/>
          </a:p>
        </p:txBody>
      </p:sp>
      <p:sp>
        <p:nvSpPr>
          <p:cNvPr id="55298" name="Rectangle 2"/>
          <p:cNvSpPr>
            <a:spLocks noGrp="1" noRot="1" noChangeAspect="1" noChangeArrowheads="1" noTextEdit="1"/>
          </p:cNvSpPr>
          <p:nvPr>
            <p:ph type="sldImg"/>
          </p:nvPr>
        </p:nvSpPr>
        <p:spPr bwMode="auto">
          <a:xfrm>
            <a:off x="1144588" y="684213"/>
            <a:ext cx="4570412" cy="3429000"/>
          </a:xfrm>
          <a:noFill/>
          <a:ln>
            <a:solidFill>
              <a:srgbClr val="000000"/>
            </a:solidFill>
            <a:miter lim="800000"/>
            <a:headEnd/>
            <a:tailEnd/>
          </a:ln>
        </p:spPr>
      </p:sp>
      <p:sp>
        <p:nvSpPr>
          <p:cNvPr id="55299" name="Rectangle 3"/>
          <p:cNvSpPr>
            <a:spLocks noGrp="1" noChangeArrowheads="1"/>
          </p:cNvSpPr>
          <p:nvPr>
            <p:ph type="body" idx="1"/>
          </p:nvPr>
        </p:nvSpPr>
        <p:spPr bwMode="auto">
          <a:xfrm>
            <a:off x="685800" y="4341813"/>
            <a:ext cx="5486400" cy="4117975"/>
          </a:xfrm>
          <a:noFill/>
        </p:spPr>
        <p:txBody>
          <a:bodyPr wrap="square" numCol="1" anchor="t" anchorCtr="0" compatLnSpc="1">
            <a:prstTxWarp prst="textNoShape">
              <a:avLst/>
            </a:prstTxWarp>
          </a:bodyPr>
          <a:lstStyle/>
          <a:p>
            <a:pPr>
              <a:spcBef>
                <a:spcPct val="0"/>
              </a:spcBef>
            </a:pPr>
            <a:r>
              <a:rPr lang="en-US" smtClean="0"/>
              <a:t>Annual Precipitation trends from the Intergovernmental Panel on Climate Change (IPCC): WMO, UNEP</a:t>
            </a:r>
          </a:p>
          <a:p>
            <a:pPr>
              <a:spcBef>
                <a:spcPct val="0"/>
              </a:spcBef>
            </a:pPr>
            <a:r>
              <a:rPr lang="en-US" smtClean="0"/>
              <a:t>And in the regions where the precipitation is increasing it is characterized by:</a:t>
            </a:r>
          </a:p>
          <a:p>
            <a:pPr>
              <a:spcBef>
                <a:spcPct val="0"/>
              </a:spcBef>
            </a:pPr>
            <a:r>
              <a:rPr lang="en-US" smtClean="0"/>
              <a:t>More frequent and intense precipitation</a:t>
            </a:r>
          </a:p>
          <a:p>
            <a:pPr>
              <a:spcBef>
                <a:spcPct val="0"/>
              </a:spcBef>
            </a:pPr>
            <a:r>
              <a:rPr lang="en-US" smtClean="0"/>
              <a:t>Annual precipitation increases due to strong events</a:t>
            </a:r>
          </a:p>
          <a:p>
            <a:pPr>
              <a:spcBef>
                <a:spcPct val="0"/>
              </a:spcBef>
            </a:pPr>
            <a:r>
              <a:rPr lang="en-US" smtClean="0"/>
              <a:t>More days with precipitation</a:t>
            </a:r>
            <a:endParaRPr lang="en-US" sz="1300" smtClean="0"/>
          </a:p>
          <a:p>
            <a:pPr>
              <a:spcBef>
                <a:spcPct val="0"/>
              </a:spcBef>
            </a:pPr>
            <a:endParaRPr lang="en-US" sz="1300" smtClean="0"/>
          </a:p>
          <a:p>
            <a:pPr>
              <a:spcBef>
                <a:spcPct val="0"/>
              </a:spcBef>
            </a:pPr>
            <a:endParaRPr lang="en-US" sz="1300" smtClean="0"/>
          </a:p>
          <a:p>
            <a:pPr>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https://www.ipcc.unibe.ch/publications/wg1-ar4/faq/fig/FAQ-3.2_Fig-1.png</a:t>
            </a:r>
          </a:p>
          <a:p>
            <a:endParaRPr lang="en-US" dirty="0" smtClean="0"/>
          </a:p>
          <a:p>
            <a:r>
              <a:rPr lang="en-US" dirty="0" smtClean="0"/>
              <a:t>From</a:t>
            </a:r>
          </a:p>
          <a:p>
            <a:endParaRPr lang="en-US" dirty="0" smtClean="0"/>
          </a:p>
          <a:p>
            <a:r>
              <a:rPr lang="en-US" dirty="0" smtClean="0"/>
              <a:t>https://www.ipcc.unibe.ch/publications/wg1-ar4/faq/wg1_faq-3.2.html</a:t>
            </a:r>
          </a:p>
          <a:p>
            <a:endParaRPr lang="en-US" dirty="0" smtClean="0"/>
          </a:p>
          <a:p>
            <a:r>
              <a:rPr lang="en-US" dirty="0" smtClean="0"/>
              <a:t>IPCC FAQ: How is </a:t>
            </a:r>
            <a:r>
              <a:rPr lang="en-US" dirty="0" err="1" smtClean="0"/>
              <a:t>precip</a:t>
            </a:r>
            <a:r>
              <a:rPr lang="en-US" dirty="0" smtClean="0"/>
              <a:t> changing?</a:t>
            </a:r>
          </a:p>
          <a:p>
            <a:endParaRPr lang="en-US" dirty="0" smtClean="0"/>
          </a:p>
          <a:p>
            <a:r>
              <a:rPr lang="en-US" dirty="0" smtClean="0"/>
              <a:t>The spatial pattern of the monthly Palmer Drought Severity Index (PDSI) for 1900 to 2002. The PDSI is a prominent index of drought and measures the cumulative deficit (relative to local mean conditions) in surface land moisture by incorporating previous precipitation and estimates of moisture drawn into the atmosphere (based on atmospheric temperatures) into a hydrological accounting system.</a:t>
            </a:r>
          </a:p>
          <a:p>
            <a:endParaRPr lang="en-US" dirty="0" smtClean="0"/>
          </a:p>
          <a:p>
            <a:r>
              <a:rPr lang="en-US" dirty="0" smtClean="0"/>
              <a:t>(+)</a:t>
            </a:r>
            <a:r>
              <a:rPr lang="en-US" baseline="0" dirty="0" smtClean="0"/>
              <a:t> = wetter than usual</a:t>
            </a:r>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15</a:t>
            </a:fld>
            <a:endParaRPr lang="en-US"/>
          </a:p>
        </p:txBody>
      </p:sp>
    </p:spTree>
    <p:extLst>
      <p:ext uri="{BB962C8B-B14F-4D97-AF65-F5344CB8AC3E}">
        <p14:creationId xmlns:p14="http://schemas.microsoft.com/office/powerpoint/2010/main" val="1160357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https://www.ipcc.unibe.ch/publications/wg1-ar4/faq/fig/FAQ-3.2_Fig-1.png</a:t>
            </a:r>
          </a:p>
          <a:p>
            <a:endParaRPr lang="en-US" dirty="0" smtClean="0"/>
          </a:p>
          <a:p>
            <a:r>
              <a:rPr lang="en-US" dirty="0" smtClean="0"/>
              <a:t>From</a:t>
            </a:r>
          </a:p>
          <a:p>
            <a:endParaRPr lang="en-US" dirty="0" smtClean="0"/>
          </a:p>
          <a:p>
            <a:r>
              <a:rPr lang="en-US" dirty="0" smtClean="0"/>
              <a:t>https://www.ipcc.unibe.ch/publications/wg1-ar4/faq/wg1_faq-3.2.html</a:t>
            </a:r>
          </a:p>
          <a:p>
            <a:endParaRPr lang="en-US" dirty="0" smtClean="0"/>
          </a:p>
          <a:p>
            <a:r>
              <a:rPr lang="en-US" dirty="0" smtClean="0"/>
              <a:t>IPCC FAQ: How is </a:t>
            </a:r>
            <a:r>
              <a:rPr lang="en-US" dirty="0" err="1" smtClean="0"/>
              <a:t>precip</a:t>
            </a:r>
            <a:r>
              <a:rPr lang="en-US" dirty="0" smtClean="0"/>
              <a:t> changing?</a:t>
            </a:r>
          </a:p>
          <a:p>
            <a:endParaRPr lang="en-US" dirty="0" smtClean="0"/>
          </a:p>
          <a:p>
            <a:r>
              <a:rPr lang="en-US" dirty="0" smtClean="0"/>
              <a:t>The lower panel shows how the sign and strength of this pattern has changed since 1900. Red and orange areas are drier (wetter) than average and blue and green areas are wetter (drier) than average when the values shown in the lower plot are positive (negative). The smooth black curve shows decadal variations. The time series approximately corresponds to a trend, and this pattern and its variations account for 67% of the linear trend of PDSI from 1900 to 2002 over the global land area. It therefore features widespread increasing African drought, especially in the Sahel, for instance. Note also the wetter areas, especially in eastern North and South America and northern Eurasia. Adapted from Dai et al.</a:t>
            </a:r>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16</a:t>
            </a:fld>
            <a:endParaRPr lang="en-US"/>
          </a:p>
        </p:txBody>
      </p:sp>
    </p:spTree>
    <p:extLst>
      <p:ext uri="{BB962C8B-B14F-4D97-AF65-F5344CB8AC3E}">
        <p14:creationId xmlns:p14="http://schemas.microsoft.com/office/powerpoint/2010/main" val="184753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https://www.ipcc.unibe.ch/publications/wg1-ar4/faq/fig/FAQ-3.1_Fig-1.png</a:t>
            </a:r>
          </a:p>
          <a:p>
            <a:endParaRPr lang="en-US" dirty="0" smtClean="0"/>
          </a:p>
          <a:p>
            <a:r>
              <a:rPr lang="en-US" dirty="0" smtClean="0"/>
              <a:t>From</a:t>
            </a:r>
          </a:p>
          <a:p>
            <a:endParaRPr lang="en-US" dirty="0" smtClean="0"/>
          </a:p>
          <a:p>
            <a:r>
              <a:rPr lang="en-US" dirty="0" smtClean="0"/>
              <a:t>https://www.ipcc.unibe.ch/publications/wg1-ar4/faq/wg1_faq-3.1.html</a:t>
            </a:r>
          </a:p>
          <a:p>
            <a:endParaRPr lang="en-US" dirty="0" smtClean="0"/>
          </a:p>
          <a:p>
            <a:r>
              <a:rPr lang="en-US" dirty="0" smtClean="0"/>
              <a:t>IPCC FAQ: How is temp changing?</a:t>
            </a:r>
          </a:p>
          <a:p>
            <a:endParaRPr lang="en-US" dirty="0" smtClean="0"/>
          </a:p>
          <a:p>
            <a:endParaRPr lang="en-US" dirty="0" smtClean="0"/>
          </a:p>
          <a:p>
            <a:endParaRPr lang="en-US" dirty="0" smtClean="0"/>
          </a:p>
          <a:p>
            <a:endParaRPr lang="en-US" dirty="0" smtClean="0"/>
          </a:p>
          <a:p>
            <a:r>
              <a:rPr lang="en-US" dirty="0" smtClean="0"/>
              <a:t>Patterns of linear global temperature trends from 1979 to 2005 estimated at the surface (left), and for the troposphere (right) from the surface to about 10 km altitude, from satellite records. Grey areas indicate incomplete data. Note the more spatially uniform warming in the satellite tropospheric record while the surface temperature changes more clearly relate to land and ocean. </a:t>
            </a:r>
            <a:endParaRPr lang="en-US" dirty="0"/>
          </a:p>
        </p:txBody>
      </p:sp>
      <p:sp>
        <p:nvSpPr>
          <p:cNvPr id="4" name="Slide Number Placeholder 3"/>
          <p:cNvSpPr>
            <a:spLocks noGrp="1"/>
          </p:cNvSpPr>
          <p:nvPr>
            <p:ph type="sldNum" sz="quarter" idx="10"/>
          </p:nvPr>
        </p:nvSpPr>
        <p:spPr/>
        <p:txBody>
          <a:bodyPr/>
          <a:lstStyle/>
          <a:p>
            <a:fld id="{FD58B8DC-9754-3746-9996-85D343775134}" type="slidenum">
              <a:rPr lang="en-US" smtClean="0"/>
              <a:pPr/>
              <a:t>17</a:t>
            </a:fld>
            <a:endParaRPr lang="en-US"/>
          </a:p>
        </p:txBody>
      </p:sp>
    </p:spTree>
    <p:extLst>
      <p:ext uri="{BB962C8B-B14F-4D97-AF65-F5344CB8AC3E}">
        <p14:creationId xmlns:p14="http://schemas.microsoft.com/office/powerpoint/2010/main" val="40227159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https://www.ipcc.unibe.ch/publications/wg1-ar4/faq/fig/FAQ-9.2_Fig-1.png</a:t>
            </a:r>
          </a:p>
          <a:p>
            <a:endParaRPr lang="en-US" dirty="0" smtClean="0"/>
          </a:p>
          <a:p>
            <a:r>
              <a:rPr lang="en-US" dirty="0" smtClean="0"/>
              <a:t>Via</a:t>
            </a:r>
          </a:p>
          <a:p>
            <a:endParaRPr lang="en-US" dirty="0" smtClean="0"/>
          </a:p>
          <a:p>
            <a:r>
              <a:rPr lang="en-US" dirty="0" smtClean="0"/>
              <a:t>https://www.ipcc.unibe.ch/publications/wg1-ar4/faq/wg1_faq-9.2.html</a:t>
            </a:r>
          </a:p>
          <a:p>
            <a:endParaRPr lang="en-US" dirty="0" smtClean="0"/>
          </a:p>
          <a:p>
            <a:r>
              <a:rPr lang="en-US" dirty="0" smtClean="0"/>
              <a:t>IPCC FAQ: Can 20</a:t>
            </a:r>
            <a:r>
              <a:rPr lang="en-US" baseline="30000" dirty="0" smtClean="0"/>
              <a:t>th</a:t>
            </a:r>
            <a:r>
              <a:rPr lang="en-US" dirty="0" smtClean="0"/>
              <a:t> century</a:t>
            </a:r>
            <a:r>
              <a:rPr lang="en-US" baseline="0" dirty="0" smtClean="0"/>
              <a:t> warming be explained by natural variability?</a:t>
            </a:r>
          </a:p>
          <a:p>
            <a:endParaRPr lang="en-US" baseline="0" dirty="0" smtClean="0"/>
          </a:p>
          <a:p>
            <a:r>
              <a:rPr lang="en-US" dirty="0" smtClean="0"/>
              <a:t>Temperature changes relative to the corresponding average for 1901-1950 (°C) from decade to decade from 1906 to 2005 over the Earth’s continents, as well as the entire globe, global land area and the global ocean (lower graphs). The black line indicates observed temperature change, while the </a:t>
            </a:r>
            <a:r>
              <a:rPr lang="en-US" dirty="0" err="1" smtClean="0"/>
              <a:t>coloured</a:t>
            </a:r>
            <a:r>
              <a:rPr lang="en-US" dirty="0" smtClean="0"/>
              <a:t> bands show the combined range covered by 90% of recent model simulations. Red indicates simulations that include natural and human factors, while blue indicates simulations that include only natural factors. Dashed black lines indicate decades and continental regions for which there are substantially fewer observations. Detailed descriptions of this figure and the methodology used in its production are given in the Supplementary Material, Appendix 9.C. </a:t>
            </a:r>
          </a:p>
          <a:p>
            <a:endParaRPr lang="en-US" dirty="0" smtClean="0"/>
          </a:p>
          <a:p>
            <a:r>
              <a:rPr lang="en-US" dirty="0" smtClean="0"/>
              <a:t>Blue</a:t>
            </a:r>
            <a:r>
              <a:rPr lang="en-US" baseline="0" dirty="0" smtClean="0"/>
              <a:t> = models using only natural forcing</a:t>
            </a:r>
          </a:p>
          <a:p>
            <a:r>
              <a:rPr lang="en-US" baseline="0" dirty="0" smtClean="0"/>
              <a:t>Pink = models using natural AND anthropogenic </a:t>
            </a:r>
            <a:r>
              <a:rPr lang="en-US" baseline="0" smtClean="0"/>
              <a:t>forcings</a:t>
            </a:r>
            <a:endParaRPr lang="en-US"/>
          </a:p>
        </p:txBody>
      </p:sp>
      <p:sp>
        <p:nvSpPr>
          <p:cNvPr id="4" name="Slide Number Placeholder 3"/>
          <p:cNvSpPr>
            <a:spLocks noGrp="1"/>
          </p:cNvSpPr>
          <p:nvPr>
            <p:ph type="sldNum" sz="quarter" idx="10"/>
          </p:nvPr>
        </p:nvSpPr>
        <p:spPr/>
        <p:txBody>
          <a:bodyPr/>
          <a:lstStyle/>
          <a:p>
            <a:fld id="{FD58B8DC-9754-3746-9996-85D343775134}" type="slidenum">
              <a:rPr lang="en-US" smtClean="0"/>
              <a:pPr/>
              <a:t>18</a:t>
            </a:fld>
            <a:endParaRPr lang="en-US"/>
          </a:p>
        </p:txBody>
      </p:sp>
    </p:spTree>
    <p:extLst>
      <p:ext uri="{BB962C8B-B14F-4D97-AF65-F5344CB8AC3E}">
        <p14:creationId xmlns:p14="http://schemas.microsoft.com/office/powerpoint/2010/main" val="2764117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6" name="Slide Number Placeholder 5"/>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542443"/>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9" name="Slide Number Placeholder 8"/>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5" name="Slide Number Placeholder 4"/>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4" name="Slide Number Placeholder 3"/>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pPr defTabSz="457200"/>
            <a:fld id="{CBD0C38C-1136-8346-BA1D-1E04CC33F90E}" type="datetimeFigureOut">
              <a:rPr lang="en-US" smtClean="0">
                <a:solidFill>
                  <a:prstClr val="black"/>
                </a:solidFill>
                <a:latin typeface="Calibri"/>
              </a:rPr>
              <a:pPr defTabSz="457200"/>
              <a:t>4/25/13</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2"/>
            <a:ext cx="2895600" cy="365125"/>
          </a:xfrm>
          <a:prstGeom prst="rect">
            <a:avLst/>
          </a:prstGeom>
        </p:spPr>
        <p:txBody>
          <a:bodyPr/>
          <a:lstStyle/>
          <a:p>
            <a:pPr defTabSz="457200"/>
            <a:endParaRPr lang="en-US">
              <a:solidFill>
                <a:prstClr val="black"/>
              </a:solidFill>
              <a:latin typeface="Calibri"/>
            </a:endParaRPr>
          </a:p>
        </p:txBody>
      </p:sp>
      <p:sp>
        <p:nvSpPr>
          <p:cNvPr id="7" name="Slide Number Placeholder 6"/>
          <p:cNvSpPr>
            <a:spLocks noGrp="1"/>
          </p:cNvSpPr>
          <p:nvPr>
            <p:ph type="sldNum" sz="quarter" idx="12"/>
          </p:nvPr>
        </p:nvSpPr>
        <p:spPr>
          <a:xfrm>
            <a:off x="6553200" y="6356352"/>
            <a:ext cx="2133600" cy="365125"/>
          </a:xfrm>
          <a:prstGeom prst="rect">
            <a:avLst/>
          </a:prstGeom>
        </p:spPr>
        <p:txBody>
          <a:bodyPr/>
          <a:lstStyle/>
          <a:p>
            <a:pPr defTabSz="457200"/>
            <a:fld id="{A18B5F12-7605-F54C-9922-95DDFC286997}" type="slidenum">
              <a:rPr lang="en-US" smtClean="0">
                <a:solidFill>
                  <a:prstClr val="black"/>
                </a:solidFill>
                <a:latin typeface="Calibri"/>
              </a:rPr>
              <a:pPr defTabSz="457200"/>
              <a:t>‹#›</a:t>
            </a:fld>
            <a:endParaRPr lang="en-US">
              <a:solidFill>
                <a:prstClr val="black"/>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emf"/><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12" name="Group 11"/>
          <p:cNvGrpSpPr/>
          <p:nvPr userDrawn="1"/>
        </p:nvGrpSpPr>
        <p:grpSpPr>
          <a:xfrm>
            <a:off x="227939" y="227955"/>
            <a:ext cx="9010950" cy="6921684"/>
            <a:chOff x="227939" y="227955"/>
            <a:chExt cx="9010950" cy="6921684"/>
          </a:xfrm>
        </p:grpSpPr>
        <p:sp>
          <p:nvSpPr>
            <p:cNvPr id="24" name="Rectangle 23"/>
            <p:cNvSpPr/>
            <p:nvPr userDrawn="1"/>
          </p:nvSpPr>
          <p:spPr>
            <a:xfrm>
              <a:off x="227939" y="227955"/>
              <a:ext cx="8686087" cy="6399037"/>
            </a:xfrm>
            <a:prstGeom prst="rect">
              <a:avLst/>
            </a:prstGeom>
            <a:no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pic>
          <p:nvPicPr>
            <p:cNvPr id="7" name="Picture 6" descr="ui_logo_rgb.pdf"/>
            <p:cNvPicPr>
              <a:picLocks noChangeAspect="1"/>
            </p:cNvPicPr>
            <p:nvPr userDrawn="1"/>
          </p:nvPicPr>
          <p:blipFill>
            <a:blip r:embed="rId13" cstate="print">
              <a:alphaModFix/>
            </a:blip>
            <a:stretch>
              <a:fillRect/>
            </a:stretch>
          </p:blipFill>
          <p:spPr>
            <a:xfrm>
              <a:off x="6062566" y="6138684"/>
              <a:ext cx="1874242" cy="312374"/>
            </a:xfrm>
            <a:prstGeom prst="rect">
              <a:avLst/>
            </a:prstGeom>
          </p:spPr>
        </p:pic>
        <p:pic>
          <p:nvPicPr>
            <p:cNvPr id="11" name="Picture 10" descr="admin-gold-whiteCLIP.png"/>
            <p:cNvPicPr>
              <a:picLocks noChangeAspect="1"/>
            </p:cNvPicPr>
            <p:nvPr userDrawn="1"/>
          </p:nvPicPr>
          <p:blipFill>
            <a:blip r:embed="rId14" cstate="print"/>
            <a:stretch>
              <a:fillRect/>
            </a:stretch>
          </p:blipFill>
          <p:spPr>
            <a:xfrm>
              <a:off x="7480342" y="5378209"/>
              <a:ext cx="1758547" cy="1771430"/>
            </a:xfrm>
            <a:prstGeom prst="rect">
              <a:avLst/>
            </a:prstGeom>
          </p:spPr>
        </p:pic>
      </p:grpSp>
      <p:pic>
        <p:nvPicPr>
          <p:cNvPr id="8" name="Picture 7"/>
          <p:cNvPicPr>
            <a:picLocks noChangeAspect="1"/>
          </p:cNvPicPr>
          <p:nvPr userDrawn="1"/>
        </p:nvPicPr>
        <p:blipFill>
          <a:blip r:embed="rId15" cstate="print"/>
          <a:stretch>
            <a:fillRect/>
          </a:stretch>
        </p:blipFill>
        <p:spPr>
          <a:xfrm>
            <a:off x="0" y="5905500"/>
            <a:ext cx="1943100" cy="952500"/>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000" spc="-150">
          <a:solidFill>
            <a:schemeClr val="tx1">
              <a:lumMod val="75000"/>
              <a:lumOff val="25000"/>
            </a:schemeClr>
          </a:solidFill>
          <a:latin typeface="Trebuchet MS"/>
          <a:ea typeface="+mj-ea"/>
          <a:cs typeface="Trebuchet MS"/>
        </a:defRPr>
      </a:lvl1pPr>
    </p:titleStyle>
    <p:bodyStyle>
      <a:lvl1pPr marL="342900" indent="-342900" algn="l" defTabSz="457200" rtl="0" eaLnBrk="1" latinLnBrk="0" hangingPunct="1">
        <a:spcBef>
          <a:spcPct val="20000"/>
        </a:spcBef>
        <a:buFont typeface="Arial"/>
        <a:buChar char="•"/>
        <a:defRPr sz="3200" kern="1200" spc="-50">
          <a:solidFill>
            <a:schemeClr val="tx1">
              <a:lumMod val="75000"/>
              <a:lumOff val="25000"/>
            </a:schemeClr>
          </a:solidFill>
          <a:latin typeface="Trebuchet MS"/>
          <a:ea typeface="+mn-ea"/>
          <a:cs typeface="Trebuchet MS"/>
        </a:defRPr>
      </a:lvl1pPr>
      <a:lvl2pPr marL="742950" indent="-285750" algn="l" defTabSz="457200" rtl="0" eaLnBrk="1" latinLnBrk="0" hangingPunct="1">
        <a:spcBef>
          <a:spcPct val="20000"/>
        </a:spcBef>
        <a:buFont typeface="Arial"/>
        <a:buChar char="–"/>
        <a:defRPr sz="2800" kern="1200" spc="-50">
          <a:solidFill>
            <a:schemeClr val="tx1">
              <a:lumMod val="75000"/>
              <a:lumOff val="25000"/>
            </a:schemeClr>
          </a:solidFill>
          <a:latin typeface="Trebuchet MS"/>
          <a:ea typeface="+mn-ea"/>
          <a:cs typeface="Trebuchet MS"/>
        </a:defRPr>
      </a:lvl2pPr>
      <a:lvl3pPr marL="1143000" indent="-228600" algn="l" defTabSz="457200" rtl="0" eaLnBrk="1" latinLnBrk="0" hangingPunct="1">
        <a:spcBef>
          <a:spcPct val="20000"/>
        </a:spcBef>
        <a:buFont typeface="Arial"/>
        <a:buChar char="•"/>
        <a:defRPr sz="2400" kern="1200" spc="-50">
          <a:solidFill>
            <a:schemeClr val="tx1">
              <a:lumMod val="75000"/>
              <a:lumOff val="25000"/>
            </a:schemeClr>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spc="-50">
          <a:solidFill>
            <a:schemeClr val="tx1">
              <a:lumMod val="75000"/>
              <a:lumOff val="25000"/>
            </a:schemeClr>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spc="-50">
          <a:solidFill>
            <a:schemeClr val="tx1">
              <a:lumMod val="75000"/>
              <a:lumOff val="25000"/>
            </a:schemeClr>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6.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1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26.png"/><Relationship Id="rId5" Type="http://schemas.openxmlformats.org/officeDocument/2006/relationships/image" Target="../media/image27.png"/><Relationship Id="rId1" Type="http://schemas.openxmlformats.org/officeDocument/2006/relationships/tags" Target="../tags/tag2.xml"/><Relationship Id="rId2"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3.gi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4" Type="http://schemas.openxmlformats.org/officeDocument/2006/relationships/image" Target="../media/image37.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oleObject" Target="../embeddings/Microsoft_Excel_97_-_2004_Worksheet1.xls"/><Relationship Id="rId4" Type="http://schemas.openxmlformats.org/officeDocument/2006/relationships/image" Target="../media/image40.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4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51.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atmos.washington.edu/mm5rt/" TargetMode="External"/><Relationship Id="rId4" Type="http://schemas.openxmlformats.org/officeDocument/2006/relationships/hyperlink" Target="http://www.wrcc.dri.edu/research/jtwrcc/idaho-mon/" TargetMode="External"/><Relationship Id="rId5" Type="http://schemas.openxmlformats.org/officeDocument/2006/relationships/hyperlink" Target="http://www.wrcc.dri.edu/monitor/WWDT/" TargetMode="External"/><Relationship Id="rId6" Type="http://schemas.openxmlformats.org/officeDocument/2006/relationships/hyperlink" Target="http://www.cefa.dri.edu/Westmap/" TargetMode="External"/><Relationship Id="rId7" Type="http://schemas.openxmlformats.org/officeDocument/2006/relationships/hyperlink" Target="http://www.cpc.ncep.noaa.gov/products/predictions/90day/" TargetMode="External"/><Relationship Id="rId1" Type="http://schemas.openxmlformats.org/officeDocument/2006/relationships/slideLayout" Target="../slideLayouts/slideLayout2.xml"/><Relationship Id="rId2" Type="http://schemas.openxmlformats.org/officeDocument/2006/relationships/hyperlink" Target="http://www.westernclimateinitiative.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6061"/>
            <a:ext cx="8229600" cy="1325562"/>
          </a:xfrm>
        </p:spPr>
        <p:txBody>
          <a:bodyPr>
            <a:normAutofit fontScale="90000"/>
          </a:bodyPr>
          <a:lstStyle/>
          <a:p>
            <a:r>
              <a:rPr lang="en-US" dirty="0" smtClean="0"/>
              <a:t>Anthropogenic Climate Change and Impacts</a:t>
            </a:r>
            <a:endParaRPr lang="en-US" dirty="0"/>
          </a:p>
        </p:txBody>
      </p:sp>
    </p:spTree>
    <p:extLst>
      <p:ext uri="{BB962C8B-B14F-4D97-AF65-F5344CB8AC3E}">
        <p14:creationId xmlns:p14="http://schemas.microsoft.com/office/powerpoint/2010/main" val="2095786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6"/>
          <p:cNvPicPr>
            <a:picLocks noChangeAspect="1" noChangeArrowheads="1"/>
          </p:cNvPicPr>
          <p:nvPr/>
        </p:nvPicPr>
        <p:blipFill>
          <a:blip r:embed="rId3"/>
          <a:srcRect/>
          <a:stretch>
            <a:fillRect/>
          </a:stretch>
        </p:blipFill>
        <p:spPr bwMode="auto">
          <a:xfrm>
            <a:off x="228600" y="1447800"/>
            <a:ext cx="8610600" cy="4456113"/>
          </a:xfrm>
          <a:prstGeom prst="rect">
            <a:avLst/>
          </a:prstGeom>
          <a:noFill/>
          <a:ln w="12700">
            <a:noFill/>
            <a:miter lim="800000"/>
            <a:headEnd type="none" w="sm" len="sm"/>
            <a:tailEnd type="none" w="sm" len="sm"/>
          </a:ln>
        </p:spPr>
      </p:pic>
      <p:sp>
        <p:nvSpPr>
          <p:cNvPr id="5" name="Rectangle 2"/>
          <p:cNvSpPr txBox="1">
            <a:spLocks noChangeArrowheads="1"/>
          </p:cNvSpPr>
          <p:nvPr/>
        </p:nvSpPr>
        <p:spPr>
          <a:xfrm>
            <a:off x="457200" y="0"/>
            <a:ext cx="8229600" cy="1143000"/>
          </a:xfrm>
          <a:prstGeom prst="rect">
            <a:avLst/>
          </a:prstGeom>
        </p:spPr>
        <p:txBody>
          <a:bodyPr anchor="ctr">
            <a:normAutofit fontScale="92500"/>
          </a:bodyPr>
          <a:lstStyle/>
          <a:p>
            <a:pPr algn="ctr" fontAlgn="auto">
              <a:spcAft>
                <a:spcPts val="0"/>
              </a:spcAft>
              <a:defRPr/>
            </a:pPr>
            <a:r>
              <a:rPr lang="en-US" sz="4400" dirty="0">
                <a:latin typeface="+mj-lt"/>
                <a:ea typeface="+mj-ea"/>
                <a:cs typeface="+mj-cs"/>
              </a:rPr>
              <a:t>Global Temperatures: Last 130 years</a:t>
            </a:r>
          </a:p>
        </p:txBody>
      </p:sp>
    </p:spTree>
    <p:extLst>
      <p:ext uri="{BB962C8B-B14F-4D97-AF65-F5344CB8AC3E}">
        <p14:creationId xmlns:p14="http://schemas.microsoft.com/office/powerpoint/2010/main" val="37218585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Number Placeholder 3"/>
          <p:cNvSpPr>
            <a:spLocks noGrp="1"/>
          </p:cNvSpPr>
          <p:nvPr>
            <p:ph type="sldNum" sz="quarter" idx="11"/>
          </p:nvPr>
        </p:nvSpPr>
        <p:spPr bwMode="auto">
          <a:xfrm>
            <a:off x="457200" y="6356350"/>
            <a:ext cx="2133600"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3744FBBC-F83D-4896-B310-926BBFD92D73}" type="slidenum">
              <a:rPr lang="en-AU"/>
              <a:pPr fontAlgn="base">
                <a:spcBef>
                  <a:spcPct val="0"/>
                </a:spcBef>
                <a:spcAft>
                  <a:spcPct val="0"/>
                </a:spcAft>
              </a:pPr>
              <a:t>11</a:t>
            </a:fld>
            <a:endParaRPr lang="en-AU"/>
          </a:p>
        </p:txBody>
      </p:sp>
      <p:sp>
        <p:nvSpPr>
          <p:cNvPr id="47106" name="Rectangle 2"/>
          <p:cNvSpPr>
            <a:spLocks noGrp="1" noChangeArrowheads="1"/>
          </p:cNvSpPr>
          <p:nvPr>
            <p:ph type="title"/>
          </p:nvPr>
        </p:nvSpPr>
        <p:spPr/>
        <p:txBody>
          <a:bodyPr/>
          <a:lstStyle/>
          <a:p>
            <a:endParaRPr lang="en-US" smtClean="0"/>
          </a:p>
        </p:txBody>
      </p:sp>
      <p:sp>
        <p:nvSpPr>
          <p:cNvPr id="47107" name="Rectangle 3"/>
          <p:cNvSpPr>
            <a:spLocks noGrp="1" noChangeArrowheads="1"/>
          </p:cNvSpPr>
          <p:nvPr>
            <p:ph type="body" idx="1"/>
          </p:nvPr>
        </p:nvSpPr>
        <p:spPr/>
        <p:txBody>
          <a:bodyPr/>
          <a:lstStyle/>
          <a:p>
            <a:endParaRPr lang="en-US" smtClean="0"/>
          </a:p>
        </p:txBody>
      </p:sp>
      <p:pic>
        <p:nvPicPr>
          <p:cNvPr id="47108" name="Picture 4"/>
          <p:cNvPicPr>
            <a:picLocks noChangeAspect="1" noChangeArrowheads="1"/>
          </p:cNvPicPr>
          <p:nvPr/>
        </p:nvPicPr>
        <p:blipFill>
          <a:blip r:embed="rId2"/>
          <a:srcRect/>
          <a:stretch>
            <a:fillRect/>
          </a:stretch>
        </p:blipFill>
        <p:spPr bwMode="auto">
          <a:xfrm>
            <a:off x="-295275" y="114300"/>
            <a:ext cx="9734550" cy="6634163"/>
          </a:xfrm>
          <a:prstGeom prst="rect">
            <a:avLst/>
          </a:prstGeom>
          <a:noFill/>
          <a:ln w="9525">
            <a:noFill/>
            <a:miter lim="800000"/>
            <a:headEnd/>
            <a:tailEnd/>
          </a:ln>
        </p:spPr>
      </p:pic>
      <p:sp>
        <p:nvSpPr>
          <p:cNvPr id="934917" name="Text Box 5"/>
          <p:cNvSpPr txBox="1">
            <a:spLocks noChangeArrowheads="1"/>
          </p:cNvSpPr>
          <p:nvPr/>
        </p:nvSpPr>
        <p:spPr bwMode="auto">
          <a:xfrm>
            <a:off x="85725" y="4495800"/>
            <a:ext cx="7813675" cy="446088"/>
          </a:xfrm>
          <a:prstGeom prst="rect">
            <a:avLst/>
          </a:prstGeom>
          <a:solidFill>
            <a:srgbClr val="FFFF00"/>
          </a:solidFill>
          <a:ln w="12700">
            <a:noFill/>
            <a:miter lim="800000"/>
            <a:headEnd type="none" w="sm" len="sm"/>
            <a:tailEnd type="none" w="sm" len="sm"/>
          </a:ln>
        </p:spPr>
        <p:txBody>
          <a:bodyPr wrap="none">
            <a:spAutoFit/>
          </a:bodyPr>
          <a:lstStyle/>
          <a:p>
            <a:r>
              <a:rPr lang="en-US" sz="2300">
                <a:solidFill>
                  <a:srgbClr val="000000"/>
                </a:solidFill>
                <a:latin typeface="Calibri" pitchFamily="34" charset="0"/>
              </a:rPr>
              <a:t>Rate of Temperature Increase has accelerated in recent decades</a:t>
            </a:r>
          </a:p>
        </p:txBody>
      </p:sp>
    </p:spTree>
    <p:extLst>
      <p:ext uri="{BB962C8B-B14F-4D97-AF65-F5344CB8AC3E}">
        <p14:creationId xmlns:p14="http://schemas.microsoft.com/office/powerpoint/2010/main" val="6299999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34917"/>
                                        </p:tgtEl>
                                        <p:attrNameLst>
                                          <p:attrName>style.visibility</p:attrName>
                                        </p:attrNameLst>
                                      </p:cBhvr>
                                      <p:to>
                                        <p:strVal val="visible"/>
                                      </p:to>
                                    </p:set>
                                    <p:animEffect transition="in" filter="blinds(horizontal)">
                                      <p:cBhvr>
                                        <p:cTn id="7" dur="500"/>
                                        <p:tgtEl>
                                          <p:spTgt spid="934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49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mtClean="0"/>
              <a:t>Spatial View of Recent Warming</a:t>
            </a:r>
          </a:p>
        </p:txBody>
      </p:sp>
      <p:sp>
        <p:nvSpPr>
          <p:cNvPr id="48130" name="Rectangle 3"/>
          <p:cNvSpPr>
            <a:spLocks noGrp="1" noChangeArrowheads="1"/>
          </p:cNvSpPr>
          <p:nvPr>
            <p:ph type="body" idx="1"/>
          </p:nvPr>
        </p:nvSpPr>
        <p:spPr>
          <a:xfrm>
            <a:off x="457200" y="4968875"/>
            <a:ext cx="8502650" cy="1157288"/>
          </a:xfrm>
        </p:spPr>
        <p:txBody>
          <a:bodyPr>
            <a:normAutofit fontScale="70000" lnSpcReduction="20000"/>
          </a:bodyPr>
          <a:lstStyle/>
          <a:p>
            <a:r>
              <a:rPr lang="en-US" smtClean="0">
                <a:solidFill>
                  <a:srgbClr val="000000"/>
                </a:solidFill>
              </a:rPr>
              <a:t>Warming has been disproportionately affected land areas (2x)</a:t>
            </a:r>
          </a:p>
          <a:p>
            <a:r>
              <a:rPr lang="en-US" smtClean="0">
                <a:solidFill>
                  <a:srgbClr val="000000"/>
                </a:solidFill>
              </a:rPr>
              <a:t>And higher latitude regions (4x), particularly in winter-spring</a:t>
            </a:r>
          </a:p>
          <a:p>
            <a:endParaRPr lang="en-US" smtClean="0"/>
          </a:p>
        </p:txBody>
      </p:sp>
      <p:pic>
        <p:nvPicPr>
          <p:cNvPr id="48131" name="Picture 6"/>
          <p:cNvPicPr>
            <a:picLocks noChangeAspect="1" noChangeArrowheads="1"/>
          </p:cNvPicPr>
          <p:nvPr/>
        </p:nvPicPr>
        <p:blipFill>
          <a:blip r:embed="rId3"/>
          <a:srcRect l="3481" t="9938" r="50407" b="22981"/>
          <a:stretch>
            <a:fillRect/>
          </a:stretch>
        </p:blipFill>
        <p:spPr bwMode="auto">
          <a:xfrm>
            <a:off x="1371600" y="1531938"/>
            <a:ext cx="5943600" cy="3027362"/>
          </a:xfrm>
          <a:prstGeom prst="rect">
            <a:avLst/>
          </a:prstGeom>
          <a:noFill/>
          <a:ln w="12700">
            <a:noFill/>
            <a:miter lim="800000"/>
            <a:headEnd type="none" w="sm" len="sm"/>
            <a:tailEnd type="none" w="sm" len="sm"/>
          </a:ln>
        </p:spPr>
      </p:pic>
      <p:sp>
        <p:nvSpPr>
          <p:cNvPr id="48132" name="Text Box 7"/>
          <p:cNvSpPr txBox="1">
            <a:spLocks noChangeArrowheads="1"/>
          </p:cNvSpPr>
          <p:nvPr/>
        </p:nvSpPr>
        <p:spPr bwMode="auto">
          <a:xfrm>
            <a:off x="7315200" y="2895600"/>
            <a:ext cx="1644650" cy="457200"/>
          </a:xfrm>
          <a:prstGeom prst="rect">
            <a:avLst/>
          </a:prstGeom>
          <a:noFill/>
          <a:ln w="12700">
            <a:noFill/>
            <a:miter lim="800000"/>
            <a:headEnd type="none" w="sm" len="sm"/>
            <a:tailEnd type="none" w="sm" len="sm"/>
          </a:ln>
        </p:spPr>
        <p:txBody>
          <a:bodyPr wrap="none">
            <a:spAutoFit/>
          </a:bodyPr>
          <a:lstStyle/>
          <a:p>
            <a:r>
              <a:rPr lang="en-US">
                <a:latin typeface="Calibri" pitchFamily="34" charset="0"/>
              </a:rPr>
              <a:t>1979-2005</a:t>
            </a:r>
          </a:p>
        </p:txBody>
      </p:sp>
      <p:pic>
        <p:nvPicPr>
          <p:cNvPr id="48133" name="Picture 10"/>
          <p:cNvPicPr>
            <a:picLocks noChangeAspect="1" noChangeArrowheads="1"/>
          </p:cNvPicPr>
          <p:nvPr/>
        </p:nvPicPr>
        <p:blipFill>
          <a:blip r:embed="rId3"/>
          <a:srcRect l="6961" t="77019" r="5165" b="5589"/>
          <a:stretch>
            <a:fillRect/>
          </a:stretch>
        </p:blipFill>
        <p:spPr bwMode="auto">
          <a:xfrm>
            <a:off x="1143000" y="4579938"/>
            <a:ext cx="6324600" cy="43815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242768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Text Box 2"/>
          <p:cNvSpPr txBox="1">
            <a:spLocks noChangeArrowheads="1"/>
          </p:cNvSpPr>
          <p:nvPr/>
        </p:nvSpPr>
        <p:spPr bwMode="auto">
          <a:xfrm>
            <a:off x="6553200" y="1524000"/>
            <a:ext cx="2133600" cy="366713"/>
          </a:xfrm>
          <a:prstGeom prst="rect">
            <a:avLst/>
          </a:prstGeom>
          <a:noFill/>
          <a:ln w="9525">
            <a:noFill/>
            <a:miter lim="800000"/>
            <a:headEnd/>
            <a:tailEnd/>
          </a:ln>
        </p:spPr>
        <p:txBody>
          <a:bodyPr>
            <a:spAutoFit/>
          </a:bodyPr>
          <a:lstStyle/>
          <a:p>
            <a:pPr>
              <a:spcBef>
                <a:spcPct val="50000"/>
              </a:spcBef>
            </a:pPr>
            <a:r>
              <a:rPr lang="en-US" dirty="0">
                <a:latin typeface="Calibri" pitchFamily="34" charset="0"/>
                <a:ea typeface="ＭＳ Ｐゴシック"/>
                <a:cs typeface="ＭＳ Ｐゴシック"/>
              </a:rPr>
              <a:t>Spring: </a:t>
            </a:r>
            <a:r>
              <a:rPr lang="en-US" b="1" dirty="0">
                <a:latin typeface="Calibri" pitchFamily="34" charset="0"/>
                <a:ea typeface="ＭＳ Ｐゴシック"/>
                <a:cs typeface="ＭＳ Ｐゴシック"/>
              </a:rPr>
              <a:t>+1.5˚C</a:t>
            </a:r>
          </a:p>
        </p:txBody>
      </p:sp>
      <p:sp>
        <p:nvSpPr>
          <p:cNvPr id="1041411" name="Text Box 3"/>
          <p:cNvSpPr txBox="1">
            <a:spLocks noChangeArrowheads="1"/>
          </p:cNvSpPr>
          <p:nvPr/>
        </p:nvSpPr>
        <p:spPr bwMode="auto">
          <a:xfrm>
            <a:off x="6629400" y="3581400"/>
            <a:ext cx="2133600" cy="366713"/>
          </a:xfrm>
          <a:prstGeom prst="rect">
            <a:avLst/>
          </a:prstGeom>
          <a:noFill/>
          <a:ln w="9525">
            <a:noFill/>
            <a:miter lim="800000"/>
            <a:headEnd/>
            <a:tailEnd/>
          </a:ln>
        </p:spPr>
        <p:txBody>
          <a:bodyPr>
            <a:spAutoFit/>
          </a:bodyPr>
          <a:lstStyle/>
          <a:p>
            <a:pPr>
              <a:spcBef>
                <a:spcPct val="50000"/>
              </a:spcBef>
            </a:pPr>
            <a:r>
              <a:rPr lang="en-US">
                <a:latin typeface="Calibri" pitchFamily="34" charset="0"/>
                <a:ea typeface="ＭＳ Ｐゴシック"/>
                <a:cs typeface="ＭＳ Ｐゴシック"/>
              </a:rPr>
              <a:t>Autumn: +0.3˚C</a:t>
            </a:r>
          </a:p>
        </p:txBody>
      </p:sp>
      <p:pic>
        <p:nvPicPr>
          <p:cNvPr id="50179" name="Picture 4"/>
          <p:cNvPicPr>
            <a:picLocks noChangeAspect="1" noChangeArrowheads="1"/>
          </p:cNvPicPr>
          <p:nvPr/>
        </p:nvPicPr>
        <p:blipFill>
          <a:blip r:embed="rId2"/>
          <a:srcRect l="3688"/>
          <a:stretch>
            <a:fillRect/>
          </a:stretch>
        </p:blipFill>
        <p:spPr bwMode="auto">
          <a:xfrm>
            <a:off x="2514600" y="838200"/>
            <a:ext cx="3979863" cy="4964113"/>
          </a:xfrm>
          <a:prstGeom prst="rect">
            <a:avLst/>
          </a:prstGeom>
          <a:noFill/>
          <a:ln w="9525">
            <a:noFill/>
            <a:miter lim="800000"/>
            <a:headEnd/>
            <a:tailEnd/>
          </a:ln>
        </p:spPr>
      </p:pic>
      <p:sp>
        <p:nvSpPr>
          <p:cNvPr id="50180" name="Rectangle 5"/>
          <p:cNvSpPr>
            <a:spLocks noGrp="1" noChangeArrowheads="1"/>
          </p:cNvSpPr>
          <p:nvPr>
            <p:ph type="title"/>
          </p:nvPr>
        </p:nvSpPr>
        <p:spPr>
          <a:xfrm>
            <a:off x="838200" y="152400"/>
            <a:ext cx="8035925" cy="838200"/>
          </a:xfrm>
        </p:spPr>
        <p:txBody>
          <a:bodyPr/>
          <a:lstStyle/>
          <a:p>
            <a:r>
              <a:rPr lang="en-US" sz="2800" smtClean="0"/>
              <a:t>Seasonal Differences in Warming Trends</a:t>
            </a:r>
          </a:p>
        </p:txBody>
      </p:sp>
      <p:pic>
        <p:nvPicPr>
          <p:cNvPr id="50181" name="Picture 6"/>
          <p:cNvPicPr>
            <a:picLocks noChangeAspect="1" noChangeArrowheads="1"/>
          </p:cNvPicPr>
          <p:nvPr/>
        </p:nvPicPr>
        <p:blipFill>
          <a:blip r:embed="rId3"/>
          <a:srcRect/>
          <a:stretch>
            <a:fillRect/>
          </a:stretch>
        </p:blipFill>
        <p:spPr bwMode="auto">
          <a:xfrm>
            <a:off x="1295400" y="5791200"/>
            <a:ext cx="6635750" cy="957263"/>
          </a:xfrm>
          <a:prstGeom prst="rect">
            <a:avLst/>
          </a:prstGeom>
          <a:noFill/>
          <a:ln w="9525">
            <a:noFill/>
            <a:miter lim="800000"/>
            <a:headEnd/>
            <a:tailEnd/>
          </a:ln>
        </p:spPr>
      </p:pic>
      <p:sp>
        <p:nvSpPr>
          <p:cNvPr id="1041416" name="Line 8"/>
          <p:cNvSpPr>
            <a:spLocks noChangeShapeType="1"/>
          </p:cNvSpPr>
          <p:nvPr/>
        </p:nvSpPr>
        <p:spPr bwMode="auto">
          <a:xfrm flipV="1">
            <a:off x="3429000" y="1447800"/>
            <a:ext cx="2590800" cy="609600"/>
          </a:xfrm>
          <a:prstGeom prst="line">
            <a:avLst/>
          </a:prstGeom>
          <a:noFill/>
          <a:ln w="38100">
            <a:solidFill>
              <a:schemeClr val="hlink"/>
            </a:solidFill>
            <a:round/>
            <a:headEnd type="none" w="sm" len="sm"/>
            <a:tailEnd type="none" w="sm" len="sm"/>
          </a:ln>
        </p:spPr>
        <p:txBody>
          <a:bodyPr/>
          <a:lstStyle/>
          <a:p>
            <a:endParaRPr lang="en-US"/>
          </a:p>
        </p:txBody>
      </p:sp>
      <p:sp>
        <p:nvSpPr>
          <p:cNvPr id="1041417" name="Line 9"/>
          <p:cNvSpPr>
            <a:spLocks noChangeShapeType="1"/>
          </p:cNvSpPr>
          <p:nvPr/>
        </p:nvSpPr>
        <p:spPr bwMode="auto">
          <a:xfrm flipV="1">
            <a:off x="3429000" y="3581400"/>
            <a:ext cx="2590800" cy="152400"/>
          </a:xfrm>
          <a:prstGeom prst="line">
            <a:avLst/>
          </a:prstGeom>
          <a:noFill/>
          <a:ln w="38100">
            <a:solidFill>
              <a:srgbClr val="00FF00"/>
            </a:solidFill>
            <a:round/>
            <a:headEnd type="none" w="sm" len="sm"/>
            <a:tailEnd type="none" w="sm" len="sm"/>
          </a:ln>
        </p:spPr>
        <p:txBody>
          <a:bodyPr/>
          <a:lstStyle/>
          <a:p>
            <a:endParaRPr lang="en-US"/>
          </a:p>
        </p:txBody>
      </p:sp>
    </p:spTree>
    <p:extLst>
      <p:ext uri="{BB962C8B-B14F-4D97-AF65-F5344CB8AC3E}">
        <p14:creationId xmlns:p14="http://schemas.microsoft.com/office/powerpoint/2010/main" val="604996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14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41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414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14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1410" grpId="0"/>
      <p:bldP spid="1041411" grpId="0"/>
      <p:bldP spid="1041416" grpId="0" animBg="1"/>
      <p:bldP spid="10414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3"/>
          <p:cNvSpPr>
            <a:spLocks noGrp="1" noChangeArrowheads="1"/>
          </p:cNvSpPr>
          <p:nvPr>
            <p:ph type="title"/>
          </p:nvPr>
        </p:nvSpPr>
        <p:spPr>
          <a:xfrm>
            <a:off x="533400" y="0"/>
            <a:ext cx="8229600" cy="1384300"/>
          </a:xfrm>
        </p:spPr>
        <p:txBody>
          <a:bodyPr/>
          <a:lstStyle/>
          <a:p>
            <a:r>
              <a:rPr lang="en-US" smtClean="0"/>
              <a:t>Changes in Precipitation</a:t>
            </a:r>
            <a:endParaRPr lang="en-US" sz="2800" smtClean="0"/>
          </a:p>
        </p:txBody>
      </p:sp>
      <p:pic>
        <p:nvPicPr>
          <p:cNvPr id="54274" name="Picture 4" descr="global precip ipcc fig2-6a"/>
          <p:cNvPicPr>
            <a:picLocks noGrp="1" noChangeAspect="1" noChangeArrowheads="1"/>
          </p:cNvPicPr>
          <p:nvPr>
            <p:ph idx="1"/>
          </p:nvPr>
        </p:nvPicPr>
        <p:blipFill>
          <a:blip r:embed="rId3"/>
          <a:srcRect/>
          <a:stretch>
            <a:fillRect/>
          </a:stretch>
        </p:blipFill>
        <p:spPr>
          <a:xfrm>
            <a:off x="457200" y="1230313"/>
            <a:ext cx="8266113" cy="5283200"/>
          </a:xfrm>
        </p:spPr>
      </p:pic>
      <p:sp>
        <p:nvSpPr>
          <p:cNvPr id="947205" name="Oval 5"/>
          <p:cNvSpPr>
            <a:spLocks noChangeArrowheads="1"/>
          </p:cNvSpPr>
          <p:nvPr/>
        </p:nvSpPr>
        <p:spPr bwMode="auto">
          <a:xfrm>
            <a:off x="1066800" y="2057400"/>
            <a:ext cx="7315200" cy="1066800"/>
          </a:xfrm>
          <a:prstGeom prst="ellipse">
            <a:avLst/>
          </a:prstGeom>
          <a:noFill/>
          <a:ln w="25400">
            <a:solidFill>
              <a:schemeClr val="accent2"/>
            </a:solidFill>
            <a:round/>
            <a:headEnd/>
            <a:tailEnd/>
          </a:ln>
        </p:spPr>
        <p:txBody>
          <a:bodyPr wrap="none" anchor="ctr"/>
          <a:lstStyle/>
          <a:p>
            <a:endParaRPr lang="en-US">
              <a:latin typeface="Calibri" pitchFamily="34" charset="0"/>
            </a:endParaRPr>
          </a:p>
        </p:txBody>
      </p:sp>
      <p:sp>
        <p:nvSpPr>
          <p:cNvPr id="947206" name="Oval 6"/>
          <p:cNvSpPr>
            <a:spLocks noChangeArrowheads="1"/>
          </p:cNvSpPr>
          <p:nvPr/>
        </p:nvSpPr>
        <p:spPr bwMode="auto">
          <a:xfrm>
            <a:off x="1066800" y="3200400"/>
            <a:ext cx="7315200" cy="1066800"/>
          </a:xfrm>
          <a:prstGeom prst="ellipse">
            <a:avLst/>
          </a:prstGeom>
          <a:noFill/>
          <a:ln w="25400">
            <a:solidFill>
              <a:srgbClr val="FF9900"/>
            </a:solidFill>
            <a:round/>
            <a:headEnd/>
            <a:tailEnd/>
          </a:ln>
        </p:spPr>
        <p:txBody>
          <a:bodyPr wrap="none" anchor="ctr"/>
          <a:lstStyle/>
          <a:p>
            <a:endParaRPr lang="en-US">
              <a:latin typeface="Calibri" pitchFamily="34" charset="0"/>
            </a:endParaRPr>
          </a:p>
        </p:txBody>
      </p:sp>
      <p:sp>
        <p:nvSpPr>
          <p:cNvPr id="947207" name="Text Box 7"/>
          <p:cNvSpPr txBox="1">
            <a:spLocks noChangeArrowheads="1"/>
          </p:cNvSpPr>
          <p:nvPr/>
        </p:nvSpPr>
        <p:spPr bwMode="auto">
          <a:xfrm>
            <a:off x="990600" y="4038600"/>
            <a:ext cx="1271588" cy="366713"/>
          </a:xfrm>
          <a:prstGeom prst="rect">
            <a:avLst/>
          </a:prstGeom>
          <a:noFill/>
          <a:ln w="9525">
            <a:noFill/>
            <a:miter lim="800000"/>
            <a:headEnd/>
            <a:tailEnd/>
          </a:ln>
        </p:spPr>
        <p:txBody>
          <a:bodyPr wrap="none">
            <a:spAutoFit/>
          </a:bodyPr>
          <a:lstStyle/>
          <a:p>
            <a:r>
              <a:rPr lang="en-US" b="1">
                <a:solidFill>
                  <a:srgbClr val="FF9933"/>
                </a:solidFill>
                <a:latin typeface="Tahoma" pitchFamily="34" charset="0"/>
              </a:rPr>
              <a:t>Less Rain</a:t>
            </a:r>
          </a:p>
        </p:txBody>
      </p:sp>
      <p:sp>
        <p:nvSpPr>
          <p:cNvPr id="947208" name="Text Box 8"/>
          <p:cNvSpPr txBox="1">
            <a:spLocks noChangeArrowheads="1"/>
          </p:cNvSpPr>
          <p:nvPr/>
        </p:nvSpPr>
        <p:spPr bwMode="auto">
          <a:xfrm>
            <a:off x="914400" y="1752600"/>
            <a:ext cx="1349375" cy="366713"/>
          </a:xfrm>
          <a:prstGeom prst="rect">
            <a:avLst/>
          </a:prstGeom>
          <a:noFill/>
          <a:ln w="9525">
            <a:noFill/>
            <a:miter lim="800000"/>
            <a:headEnd/>
            <a:tailEnd/>
          </a:ln>
        </p:spPr>
        <p:txBody>
          <a:bodyPr wrap="none">
            <a:spAutoFit/>
          </a:bodyPr>
          <a:lstStyle/>
          <a:p>
            <a:r>
              <a:rPr lang="en-US" b="1">
                <a:solidFill>
                  <a:schemeClr val="accent2"/>
                </a:solidFill>
                <a:latin typeface="Tahoma" pitchFamily="34" charset="0"/>
              </a:rPr>
              <a:t>More Rain</a:t>
            </a:r>
          </a:p>
        </p:txBody>
      </p:sp>
      <p:sp>
        <p:nvSpPr>
          <p:cNvPr id="947210" name="Rectangle 10"/>
          <p:cNvSpPr>
            <a:spLocks noChangeArrowheads="1"/>
          </p:cNvSpPr>
          <p:nvPr/>
        </p:nvSpPr>
        <p:spPr bwMode="auto">
          <a:xfrm>
            <a:off x="457200" y="5326063"/>
            <a:ext cx="8266113" cy="1200150"/>
          </a:xfrm>
          <a:prstGeom prst="rect">
            <a:avLst/>
          </a:prstGeom>
          <a:solidFill>
            <a:srgbClr val="FFFF00"/>
          </a:solidFill>
          <a:ln w="12700">
            <a:noFill/>
            <a:miter lim="800000"/>
            <a:headEnd type="none" w="sm" len="sm"/>
            <a:tailEnd type="none" w="sm" len="sm"/>
          </a:ln>
        </p:spPr>
        <p:txBody>
          <a:bodyPr>
            <a:spAutoFit/>
          </a:bodyPr>
          <a:lstStyle/>
          <a:p>
            <a:r>
              <a:rPr lang="en-US" sz="2400" b="1">
                <a:solidFill>
                  <a:srgbClr val="000000"/>
                </a:solidFill>
                <a:latin typeface="Calibri" pitchFamily="34" charset="0"/>
              </a:rPr>
              <a:t>Precipitation has generally increased over land north of</a:t>
            </a:r>
          </a:p>
          <a:p>
            <a:r>
              <a:rPr lang="en-US" sz="2400" b="1">
                <a:solidFill>
                  <a:srgbClr val="000000"/>
                </a:solidFill>
                <a:latin typeface="Calibri" pitchFamily="34" charset="0"/>
              </a:rPr>
              <a:t>30°N over the period 1900 to 2005 but downward trends</a:t>
            </a:r>
          </a:p>
          <a:p>
            <a:r>
              <a:rPr lang="en-US" sz="2400" b="1">
                <a:solidFill>
                  <a:srgbClr val="000000"/>
                </a:solidFill>
                <a:latin typeface="Calibri" pitchFamily="34" charset="0"/>
              </a:rPr>
              <a:t>dominate the tropics since the 1970s.</a:t>
            </a:r>
          </a:p>
        </p:txBody>
      </p:sp>
    </p:spTree>
    <p:extLst>
      <p:ext uri="{BB962C8B-B14F-4D97-AF65-F5344CB8AC3E}">
        <p14:creationId xmlns:p14="http://schemas.microsoft.com/office/powerpoint/2010/main" val="713431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7205"/>
                                        </p:tgtEl>
                                        <p:attrNameLst>
                                          <p:attrName>style.visibility</p:attrName>
                                        </p:attrNameLst>
                                      </p:cBhvr>
                                      <p:to>
                                        <p:strVal val="visible"/>
                                      </p:to>
                                    </p:set>
                                    <p:animEffect transition="in" filter="blinds(horizontal)">
                                      <p:cBhvr>
                                        <p:cTn id="7" dur="500"/>
                                        <p:tgtEl>
                                          <p:spTgt spid="94720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47208"/>
                                        </p:tgtEl>
                                        <p:attrNameLst>
                                          <p:attrName>style.visibility</p:attrName>
                                        </p:attrNameLst>
                                      </p:cBhvr>
                                      <p:to>
                                        <p:strVal val="visible"/>
                                      </p:to>
                                    </p:set>
                                    <p:animEffect transition="in" filter="blinds(horizontal)">
                                      <p:cBhvr>
                                        <p:cTn id="10" dur="500"/>
                                        <p:tgtEl>
                                          <p:spTgt spid="94720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947206"/>
                                        </p:tgtEl>
                                        <p:attrNameLst>
                                          <p:attrName>style.visibility</p:attrName>
                                        </p:attrNameLst>
                                      </p:cBhvr>
                                      <p:to>
                                        <p:strVal val="visible"/>
                                      </p:to>
                                    </p:set>
                                    <p:animEffect transition="in" filter="blinds(horizontal)">
                                      <p:cBhvr>
                                        <p:cTn id="15" dur="500"/>
                                        <p:tgtEl>
                                          <p:spTgt spid="94720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47207"/>
                                        </p:tgtEl>
                                        <p:attrNameLst>
                                          <p:attrName>style.visibility</p:attrName>
                                        </p:attrNameLst>
                                      </p:cBhvr>
                                      <p:to>
                                        <p:strVal val="visible"/>
                                      </p:to>
                                    </p:set>
                                    <p:animEffect transition="in" filter="blinds(horizontal)">
                                      <p:cBhvr>
                                        <p:cTn id="18" dur="500"/>
                                        <p:tgtEl>
                                          <p:spTgt spid="947207"/>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47210"/>
                                        </p:tgtEl>
                                        <p:attrNameLst>
                                          <p:attrName>style.visibility</p:attrName>
                                        </p:attrNameLst>
                                      </p:cBhvr>
                                      <p:to>
                                        <p:strVal val="visible"/>
                                      </p:to>
                                    </p:set>
                                    <p:animEffect transition="in" filter="blinds(horizontal)">
                                      <p:cBhvr>
                                        <p:cTn id="23" dur="500"/>
                                        <p:tgtEl>
                                          <p:spTgt spid="9472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7205" grpId="0" animBg="1"/>
      <p:bldP spid="947206" grpId="0" animBg="1"/>
      <p:bldP spid="947207" grpId="0"/>
      <p:bldP spid="947208" grpId="0"/>
      <p:bldP spid="9472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Precipitation Change</a:t>
            </a:r>
            <a:endParaRPr lang="en-US" dirty="0"/>
          </a:p>
        </p:txBody>
      </p:sp>
      <p:sp>
        <p:nvSpPr>
          <p:cNvPr id="4" name="AutoShape 2" descr="FAQ 3.2, Figure 1"/>
          <p:cNvSpPr>
            <a:spLocks noChangeAspect="1" noChangeArrowheads="1"/>
          </p:cNvSpPr>
          <p:nvPr/>
        </p:nvSpPr>
        <p:spPr bwMode="auto">
          <a:xfrm>
            <a:off x="155575" y="-3017838"/>
            <a:ext cx="6286500" cy="6286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2" name="Picture 4" descr="FAQ 3.2, Fig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6582"/>
          <a:stretch/>
        </p:blipFill>
        <p:spPr bwMode="auto">
          <a:xfrm>
            <a:off x="311338" y="1206075"/>
            <a:ext cx="8398747" cy="4758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4351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FAQ 3.2, Fig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52932"/>
          <a:stretch/>
        </p:blipFill>
        <p:spPr bwMode="auto">
          <a:xfrm>
            <a:off x="618174" y="1080653"/>
            <a:ext cx="8068626" cy="4027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4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Change</a:t>
            </a:r>
            <a:endParaRPr lang="en-US" dirty="0"/>
          </a:p>
        </p:txBody>
      </p:sp>
      <p:pic>
        <p:nvPicPr>
          <p:cNvPr id="8194" name="Picture 2" descr="FAQ 3.1, Fig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64598" b="-2074"/>
          <a:stretch/>
        </p:blipFill>
        <p:spPr bwMode="auto">
          <a:xfrm>
            <a:off x="77786" y="1683327"/>
            <a:ext cx="9066214" cy="3680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200557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FAQ 9.2, Figure 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8378"/>
          <a:stretch/>
        </p:blipFill>
        <p:spPr bwMode="auto">
          <a:xfrm>
            <a:off x="623459" y="41564"/>
            <a:ext cx="7502237" cy="59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38125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1246048"/>
            <a:ext cx="8896986" cy="422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8114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 influence on climate</a:t>
            </a:r>
            <a:endParaRPr lang="en-US" dirty="0"/>
          </a:p>
        </p:txBody>
      </p:sp>
      <p:sp>
        <p:nvSpPr>
          <p:cNvPr id="3" name="Content Placeholder 2"/>
          <p:cNvSpPr>
            <a:spLocks noGrp="1"/>
          </p:cNvSpPr>
          <p:nvPr>
            <p:ph idx="1"/>
          </p:nvPr>
        </p:nvSpPr>
        <p:spPr/>
        <p:txBody>
          <a:bodyPr/>
          <a:lstStyle/>
          <a:p>
            <a:r>
              <a:rPr lang="en-US" dirty="0" smtClean="0"/>
              <a:t>Urban heat centers</a:t>
            </a:r>
          </a:p>
          <a:p>
            <a:r>
              <a:rPr lang="en-US" dirty="0" smtClean="0"/>
              <a:t>Deforestation</a:t>
            </a:r>
          </a:p>
          <a:p>
            <a:r>
              <a:rPr lang="en-US" dirty="0" smtClean="0"/>
              <a:t>Increased greenhouse concentrations. </a:t>
            </a:r>
          </a:p>
          <a:p>
            <a:pPr lvl="1"/>
            <a:r>
              <a:rPr lang="en-US" dirty="0" smtClean="0"/>
              <a:t>Especially Carbon Dioxide. </a:t>
            </a:r>
          </a:p>
          <a:p>
            <a:r>
              <a:rPr lang="en-US" dirty="0" smtClean="0"/>
              <a:t>And more.</a:t>
            </a:r>
          </a:p>
          <a:p>
            <a:r>
              <a:rPr lang="en-US" dirty="0" smtClean="0"/>
              <a:t>How else have we changed the Earth? </a:t>
            </a:r>
          </a:p>
        </p:txBody>
      </p:sp>
    </p:spTree>
    <p:extLst>
      <p:ext uri="{BB962C8B-B14F-4D97-AF65-F5344CB8AC3E}">
        <p14:creationId xmlns:p14="http://schemas.microsoft.com/office/powerpoint/2010/main" val="2800242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does this mean?</a:t>
            </a:r>
            <a:endParaRPr lang="en-US" dirty="0"/>
          </a:p>
        </p:txBody>
      </p:sp>
    </p:spTree>
    <p:extLst>
      <p:ext uri="{BB962C8B-B14F-4D97-AF65-F5344CB8AC3E}">
        <p14:creationId xmlns:p14="http://schemas.microsoft.com/office/powerpoint/2010/main" val="3097800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Impacts of Climate Change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Projected climate in the upcoming century</a:t>
            </a:r>
          </a:p>
          <a:p>
            <a:pPr lvl="1"/>
            <a:r>
              <a:rPr lang="en-US" dirty="0" smtClean="0"/>
              <a:t>Global Temp. will warm at about 0.4 °F per decade</a:t>
            </a:r>
          </a:p>
          <a:p>
            <a:pPr lvl="1"/>
            <a:r>
              <a:rPr lang="en-US" dirty="0" smtClean="0"/>
              <a:t>Changes will be greater than those observed during 20th century</a:t>
            </a:r>
          </a:p>
          <a:p>
            <a:pPr lvl="1"/>
            <a:r>
              <a:rPr lang="en-US" dirty="0" smtClean="0"/>
              <a:t>Estimated increase of global average temperature from 3.3 °F to 7.2 °F</a:t>
            </a:r>
          </a:p>
          <a:p>
            <a:pPr lvl="1"/>
            <a:r>
              <a:rPr lang="en-US" dirty="0" smtClean="0"/>
              <a:t>Sea level rise</a:t>
            </a:r>
          </a:p>
          <a:p>
            <a:pPr lvl="1"/>
            <a:r>
              <a:rPr lang="en-US" dirty="0" smtClean="0"/>
              <a:t>Stronger tropical cyclones</a:t>
            </a:r>
          </a:p>
          <a:p>
            <a:pPr lvl="1"/>
            <a:r>
              <a:rPr lang="en-US" dirty="0" smtClean="0"/>
              <a:t>Increased precipitation in some areas, decreased in others. </a:t>
            </a:r>
          </a:p>
          <a:p>
            <a:endParaRPr lang="en-US" dirty="0"/>
          </a:p>
        </p:txBody>
      </p:sp>
    </p:spTree>
    <p:extLst>
      <p:ext uri="{BB962C8B-B14F-4D97-AF65-F5344CB8AC3E}">
        <p14:creationId xmlns:p14="http://schemas.microsoft.com/office/powerpoint/2010/main" val="3732052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Impacts:</a:t>
            </a:r>
            <a:endParaRPr lang="en-US" dirty="0"/>
          </a:p>
        </p:txBody>
      </p:sp>
      <p:sp>
        <p:nvSpPr>
          <p:cNvPr id="5" name="Content Placeholder 2"/>
          <p:cNvSpPr txBox="1">
            <a:spLocks/>
          </p:cNvSpPr>
          <p:nvPr/>
        </p:nvSpPr>
        <p:spPr>
          <a:xfrm>
            <a:off x="549275" y="1600201"/>
            <a:ext cx="8042276" cy="4343400"/>
          </a:xfrm>
          <a:prstGeom prst="rect">
            <a:avLst/>
          </a:prstGeom>
        </p:spPr>
        <p:txBody>
          <a:bodyPr/>
          <a:lstStyle/>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Arial" pitchFamily="34" charset="0"/>
              <a:buChar char="•"/>
              <a:tabLst/>
              <a:defRPr/>
            </a:pPr>
            <a:r>
              <a:rPr lang="en-US" sz="2400" noProof="0" dirty="0" smtClean="0">
                <a:solidFill>
                  <a:schemeClr val="tx1">
                    <a:lumMod val="65000"/>
                    <a:lumOff val="35000"/>
                  </a:schemeClr>
                </a:solidFill>
              </a:rPr>
              <a:t>Different/more extreme weather patterns</a:t>
            </a: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Arial" pitchFamily="34" charset="0"/>
              <a:buChar char="•"/>
              <a:tabLst/>
              <a:defRPr/>
            </a:pPr>
            <a:r>
              <a:rPr kumimoji="0" lang="en-US" sz="2400" b="0" i="0" u="none" strike="noStrike" kern="1200" cap="none" spc="0" normalizeH="0" baseline="0" dirty="0" smtClean="0">
                <a:ln>
                  <a:noFill/>
                </a:ln>
                <a:solidFill>
                  <a:schemeClr val="tx1">
                    <a:lumMod val="65000"/>
                    <a:lumOff val="35000"/>
                  </a:schemeClr>
                </a:solidFill>
                <a:effectLst/>
                <a:uLnTx/>
                <a:uFillTx/>
                <a:latin typeface="+mn-lt"/>
                <a:ea typeface="+mn-ea"/>
                <a:cs typeface="+mn-cs"/>
              </a:rPr>
              <a:t>Changes</a:t>
            </a:r>
            <a:r>
              <a:rPr kumimoji="0" lang="en-US" sz="2400" b="0" i="0" u="none" strike="noStrike" kern="1200" cap="none" spc="0" normalizeH="0" dirty="0" smtClean="0">
                <a:ln>
                  <a:noFill/>
                </a:ln>
                <a:solidFill>
                  <a:schemeClr val="tx1">
                    <a:lumMod val="65000"/>
                    <a:lumOff val="35000"/>
                  </a:schemeClr>
                </a:solidFill>
                <a:effectLst/>
                <a:uLnTx/>
                <a:uFillTx/>
                <a:latin typeface="+mn-lt"/>
                <a:ea typeface="+mn-ea"/>
                <a:cs typeface="+mn-cs"/>
              </a:rPr>
              <a:t> in wildlife habitats</a:t>
            </a:r>
          </a:p>
          <a:p>
            <a:pPr marL="806450" lvl="1" indent="-349250">
              <a:spcBef>
                <a:spcPts val="2000"/>
              </a:spcBef>
              <a:buClr>
                <a:schemeClr val="accent1">
                  <a:lumMod val="60000"/>
                  <a:lumOff val="40000"/>
                </a:schemeClr>
              </a:buClr>
              <a:buSzPct val="110000"/>
              <a:buFont typeface="Arial" pitchFamily="34" charset="0"/>
              <a:buChar char="•"/>
            </a:pPr>
            <a:r>
              <a:rPr lang="en-US" sz="2200" baseline="0" noProof="0" dirty="0" smtClean="0">
                <a:solidFill>
                  <a:schemeClr val="tx1">
                    <a:lumMod val="65000"/>
                    <a:lumOff val="35000"/>
                  </a:schemeClr>
                </a:solidFill>
              </a:rPr>
              <a:t>Elk/deer</a:t>
            </a:r>
            <a:r>
              <a:rPr lang="en-US" sz="2200" noProof="0" dirty="0" smtClean="0">
                <a:solidFill>
                  <a:schemeClr val="tx1">
                    <a:lumMod val="65000"/>
                    <a:lumOff val="35000"/>
                  </a:schemeClr>
                </a:solidFill>
              </a:rPr>
              <a:t> moving up in elevation.</a:t>
            </a:r>
          </a:p>
          <a:p>
            <a:pPr marL="806450" lvl="1" indent="-349250">
              <a:spcBef>
                <a:spcPts val="2000"/>
              </a:spcBef>
              <a:buClr>
                <a:schemeClr val="accent1">
                  <a:lumMod val="60000"/>
                  <a:lumOff val="40000"/>
                </a:schemeClr>
              </a:buClr>
              <a:buSzPct val="110000"/>
              <a:buFont typeface="Arial" pitchFamily="34" charset="0"/>
              <a:buChar char="•"/>
            </a:pPr>
            <a:r>
              <a:rPr lang="en-US" sz="2200" dirty="0" smtClean="0">
                <a:solidFill>
                  <a:schemeClr val="tx1">
                    <a:lumMod val="65000"/>
                    <a:lumOff val="35000"/>
                  </a:schemeClr>
                </a:solidFill>
              </a:rPr>
              <a:t>More bark beetles in the Western United States.</a:t>
            </a:r>
          </a:p>
          <a:p>
            <a:pPr marL="806450" lvl="1" indent="-349250">
              <a:spcBef>
                <a:spcPts val="2000"/>
              </a:spcBef>
              <a:buClr>
                <a:schemeClr val="accent1">
                  <a:lumMod val="60000"/>
                  <a:lumOff val="40000"/>
                </a:schemeClr>
              </a:buClr>
              <a:buSzPct val="110000"/>
              <a:buFont typeface="Arial" pitchFamily="34" charset="0"/>
              <a:buChar char="•"/>
            </a:pPr>
            <a:r>
              <a:rPr lang="en-US" sz="2200" dirty="0" smtClean="0">
                <a:solidFill>
                  <a:schemeClr val="tx1">
                    <a:lumMod val="65000"/>
                    <a:lumOff val="35000"/>
                  </a:schemeClr>
                </a:solidFill>
              </a:rPr>
              <a:t>Animals/plants moving towards the poles. </a:t>
            </a:r>
          </a:p>
          <a:p>
            <a:pPr marL="349250" indent="-349250">
              <a:spcBef>
                <a:spcPts val="2000"/>
              </a:spcBef>
              <a:buClr>
                <a:schemeClr val="accent1">
                  <a:lumMod val="60000"/>
                  <a:lumOff val="40000"/>
                </a:schemeClr>
              </a:buClr>
              <a:buSzPct val="110000"/>
              <a:buFont typeface="Arial" pitchFamily="34" charset="0"/>
              <a:buChar char="•"/>
            </a:pPr>
            <a:r>
              <a:rPr lang="en-US" sz="2200" dirty="0" smtClean="0">
                <a:solidFill>
                  <a:schemeClr val="tx1">
                    <a:lumMod val="65000"/>
                    <a:lumOff val="35000"/>
                  </a:schemeClr>
                </a:solidFill>
              </a:rPr>
              <a:t>Less freshwater available because of melting glaciers and early snowmelt.</a:t>
            </a:r>
          </a:p>
          <a:p>
            <a:pPr marL="349250" indent="-349250">
              <a:spcBef>
                <a:spcPts val="2000"/>
              </a:spcBef>
              <a:buClr>
                <a:schemeClr val="accent1">
                  <a:lumMod val="60000"/>
                  <a:lumOff val="40000"/>
                </a:schemeClr>
              </a:buClr>
              <a:buSzPct val="110000"/>
              <a:buFont typeface="Arial" pitchFamily="34" charset="0"/>
              <a:buChar char="•"/>
            </a:pPr>
            <a:r>
              <a:rPr lang="en-US" sz="2200" dirty="0" smtClean="0">
                <a:solidFill>
                  <a:schemeClr val="tx1">
                    <a:lumMod val="65000"/>
                    <a:lumOff val="35000"/>
                  </a:schemeClr>
                </a:solidFill>
              </a:rPr>
              <a:t>Melting permafrost in Arctic regions – releases Methane a greenhouse gas.</a:t>
            </a:r>
          </a:p>
          <a:p>
            <a:pPr marL="349250" indent="-349250">
              <a:spcBef>
                <a:spcPts val="2000"/>
              </a:spcBef>
              <a:buClr>
                <a:schemeClr val="accent1">
                  <a:lumMod val="60000"/>
                  <a:lumOff val="40000"/>
                </a:schemeClr>
              </a:buClr>
              <a:buSzPct val="110000"/>
              <a:buFont typeface="Arial" pitchFamily="34" charset="0"/>
              <a:buChar char="•"/>
            </a:pPr>
            <a:endParaRPr kumimoji="0" lang="en-US" sz="22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endParaRPr>
          </a:p>
          <a:p>
            <a:pPr marL="349250" marR="0" lvl="0" indent="-349250" algn="l" defTabSz="914400" rtl="0" eaLnBrk="1" fontAlgn="auto" latinLnBrk="0" hangingPunct="1">
              <a:lnSpc>
                <a:spcPct val="100000"/>
              </a:lnSpc>
              <a:spcBef>
                <a:spcPts val="2000"/>
              </a:spcBef>
              <a:spcAft>
                <a:spcPts val="0"/>
              </a:spcAft>
              <a:buClr>
                <a:schemeClr val="accent1">
                  <a:lumMod val="60000"/>
                  <a:lumOff val="40000"/>
                </a:schemeClr>
              </a:buClr>
              <a:buSzPct val="110000"/>
              <a:buFont typeface="Wingdings 2" pitchFamily="18" charset="2"/>
              <a:buChar char=""/>
              <a:tabLst/>
              <a:defRPr/>
            </a:pPr>
            <a:endParaRPr kumimoji="0" lang="en-US" sz="2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1363305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http://www.noaanews.noaa.gov/stories2010/images/warmingindicato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17" y="535853"/>
            <a:ext cx="8511883" cy="4971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71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457200" y="127000"/>
            <a:ext cx="8229600" cy="1143000"/>
          </a:xfrm>
        </p:spPr>
        <p:txBody>
          <a:bodyPr/>
          <a:lstStyle/>
          <a:p>
            <a:r>
              <a:rPr lang="en-US" smtClean="0"/>
              <a:t>Decline in Western US Snowpack</a:t>
            </a:r>
          </a:p>
        </p:txBody>
      </p:sp>
      <p:sp>
        <p:nvSpPr>
          <p:cNvPr id="70658" name="Rectangle 3"/>
          <p:cNvSpPr>
            <a:spLocks noGrp="1" noChangeArrowheads="1"/>
          </p:cNvSpPr>
          <p:nvPr>
            <p:ph type="body" idx="1"/>
          </p:nvPr>
        </p:nvSpPr>
        <p:spPr>
          <a:xfrm>
            <a:off x="1861079" y="5800726"/>
            <a:ext cx="5647267" cy="987425"/>
          </a:xfrm>
        </p:spPr>
        <p:txBody>
          <a:bodyPr/>
          <a:lstStyle/>
          <a:p>
            <a:pPr>
              <a:buFont typeface="Wingdings" pitchFamily="2" charset="2"/>
              <a:buNone/>
            </a:pPr>
            <a:r>
              <a:rPr lang="en-US" sz="2000" dirty="0" smtClean="0"/>
              <a:t>April 1 snow water equivalent</a:t>
            </a:r>
          </a:p>
          <a:p>
            <a:pPr>
              <a:buFont typeface="Wingdings" pitchFamily="2" charset="2"/>
              <a:buNone/>
            </a:pPr>
            <a:r>
              <a:rPr lang="en-US" sz="2000" dirty="0" smtClean="0"/>
              <a:t>“how much water is in the snowpack”</a:t>
            </a:r>
          </a:p>
        </p:txBody>
      </p:sp>
      <p:pic>
        <p:nvPicPr>
          <p:cNvPr id="70659" name="Picture 4" descr="APR1SWETREND"/>
          <p:cNvPicPr>
            <a:picLocks noChangeAspect="1" noChangeArrowheads="1"/>
          </p:cNvPicPr>
          <p:nvPr/>
        </p:nvPicPr>
        <p:blipFill>
          <a:blip r:embed="rId2"/>
          <a:srcRect l="19792" t="6995" r="15625" b="8382"/>
          <a:stretch>
            <a:fillRect/>
          </a:stretch>
        </p:blipFill>
        <p:spPr bwMode="auto">
          <a:xfrm>
            <a:off x="182563" y="1289050"/>
            <a:ext cx="4527550" cy="4452938"/>
          </a:xfrm>
          <a:prstGeom prst="rect">
            <a:avLst/>
          </a:prstGeom>
          <a:noFill/>
          <a:ln w="9525">
            <a:noFill/>
            <a:miter lim="800000"/>
            <a:headEnd/>
            <a:tailEnd/>
          </a:ln>
        </p:spPr>
      </p:pic>
      <p:sp>
        <p:nvSpPr>
          <p:cNvPr id="70660" name="Text Box 5"/>
          <p:cNvSpPr txBox="1">
            <a:spLocks noChangeArrowheads="1"/>
          </p:cNvSpPr>
          <p:nvPr/>
        </p:nvSpPr>
        <p:spPr bwMode="auto">
          <a:xfrm rot="10800000" flipV="1">
            <a:off x="409575" y="1011238"/>
            <a:ext cx="4724400" cy="366712"/>
          </a:xfrm>
          <a:prstGeom prst="rect">
            <a:avLst/>
          </a:prstGeom>
          <a:noFill/>
          <a:ln w="9525">
            <a:noFill/>
            <a:miter lim="800000"/>
            <a:headEnd/>
            <a:tailEnd/>
          </a:ln>
        </p:spPr>
        <p:txBody>
          <a:bodyPr>
            <a:spAutoFit/>
          </a:bodyPr>
          <a:lstStyle/>
          <a:p>
            <a:r>
              <a:rPr lang="en-US">
                <a:latin typeface="Calibri" pitchFamily="34" charset="0"/>
              </a:rPr>
              <a:t>Linear Trend 1958-2005 (cm/decade)</a:t>
            </a:r>
          </a:p>
        </p:txBody>
      </p:sp>
      <p:pic>
        <p:nvPicPr>
          <p:cNvPr id="70661" name="Picture 4" descr="3"/>
          <p:cNvPicPr>
            <a:picLocks noChangeAspect="1" noChangeArrowheads="1"/>
          </p:cNvPicPr>
          <p:nvPr/>
        </p:nvPicPr>
        <p:blipFill>
          <a:blip r:embed="rId3"/>
          <a:srcRect/>
          <a:stretch>
            <a:fillRect/>
          </a:stretch>
        </p:blipFill>
        <p:spPr bwMode="auto">
          <a:xfrm>
            <a:off x="4684713" y="1270000"/>
            <a:ext cx="4459287" cy="3659188"/>
          </a:xfrm>
          <a:prstGeom prst="rect">
            <a:avLst/>
          </a:prstGeom>
          <a:noFill/>
          <a:ln w="9525">
            <a:noFill/>
            <a:miter lim="800000"/>
            <a:headEnd/>
            <a:tailEnd/>
          </a:ln>
        </p:spPr>
      </p:pic>
      <p:sp>
        <p:nvSpPr>
          <p:cNvPr id="70662" name="Rectangle 3"/>
          <p:cNvSpPr txBox="1">
            <a:spLocks noChangeArrowheads="1"/>
          </p:cNvSpPr>
          <p:nvPr/>
        </p:nvSpPr>
        <p:spPr bwMode="auto">
          <a:xfrm>
            <a:off x="4710113" y="4929188"/>
            <a:ext cx="4745037" cy="4267200"/>
          </a:xfrm>
          <a:prstGeom prst="rect">
            <a:avLst/>
          </a:prstGeom>
          <a:noFill/>
          <a:ln w="9525">
            <a:noFill/>
            <a:miter lim="800000"/>
            <a:headEnd/>
            <a:tailEnd/>
          </a:ln>
        </p:spPr>
        <p:txBody>
          <a:bodyPr/>
          <a:lstStyle/>
          <a:p>
            <a:pPr marL="342900" indent="-342900">
              <a:spcBef>
                <a:spcPct val="20000"/>
              </a:spcBef>
              <a:buFont typeface="Wingdings" pitchFamily="2" charset="2"/>
              <a:buNone/>
            </a:pPr>
            <a:r>
              <a:rPr lang="en-US" sz="2000" dirty="0">
                <a:latin typeface="Calibri" pitchFamily="34" charset="0"/>
              </a:rPr>
              <a:t>	</a:t>
            </a:r>
            <a:r>
              <a:rPr lang="en-US" sz="2000" dirty="0" smtClean="0">
                <a:latin typeface="Calibri" pitchFamily="34" charset="0"/>
              </a:rPr>
              <a:t>Timing </a:t>
            </a:r>
            <a:r>
              <a:rPr lang="en-US" sz="2000" dirty="0">
                <a:latin typeface="Calibri" pitchFamily="34" charset="0"/>
              </a:rPr>
              <a:t>of peak spring runoff</a:t>
            </a:r>
          </a:p>
        </p:txBody>
      </p:sp>
    </p:spTree>
    <p:extLst>
      <p:ext uri="{BB962C8B-B14F-4D97-AF65-F5344CB8AC3E}">
        <p14:creationId xmlns:p14="http://schemas.microsoft.com/office/powerpoint/2010/main" val="38288017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Number Placeholder 4"/>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21713B7A-A7BB-4316-9E96-AAEEB044DFDE}" type="slidenum">
              <a:rPr lang="en-AU" smtClean="0"/>
              <a:pPr fontAlgn="base">
                <a:spcBef>
                  <a:spcPct val="0"/>
                </a:spcBef>
                <a:spcAft>
                  <a:spcPct val="0"/>
                </a:spcAft>
              </a:pPr>
              <a:t>25</a:t>
            </a:fld>
            <a:endParaRPr lang="en-AU" smtClean="0"/>
          </a:p>
        </p:txBody>
      </p:sp>
      <p:pic>
        <p:nvPicPr>
          <p:cNvPr id="71682" name="Picture 2" descr="melt2005PS2"/>
          <p:cNvPicPr>
            <a:picLocks noChangeAspect="1" noChangeArrowheads="1"/>
          </p:cNvPicPr>
          <p:nvPr/>
        </p:nvPicPr>
        <p:blipFill>
          <a:blip r:embed="rId3"/>
          <a:srcRect/>
          <a:stretch>
            <a:fillRect/>
          </a:stretch>
        </p:blipFill>
        <p:spPr bwMode="auto">
          <a:xfrm>
            <a:off x="0" y="0"/>
            <a:ext cx="9144000" cy="6858000"/>
          </a:xfrm>
          <a:prstGeom prst="rect">
            <a:avLst/>
          </a:prstGeom>
          <a:noFill/>
          <a:ln w="28575">
            <a:solidFill>
              <a:srgbClr val="000000"/>
            </a:solidFill>
            <a:miter lim="800000"/>
            <a:headEnd/>
            <a:tailEnd/>
          </a:ln>
        </p:spPr>
      </p:pic>
      <p:sp>
        <p:nvSpPr>
          <p:cNvPr id="963587" name="Rectangle 3"/>
          <p:cNvSpPr>
            <a:spLocks noGrp="1" noChangeArrowheads="1"/>
          </p:cNvSpPr>
          <p:nvPr>
            <p:ph type="title"/>
          </p:nvPr>
        </p:nvSpPr>
        <p:spPr>
          <a:xfrm>
            <a:off x="3124200" y="381000"/>
            <a:ext cx="8077200" cy="685800"/>
          </a:xfrm>
        </p:spPr>
        <p:txBody>
          <a:bodyPr rtlCol="0">
            <a:normAutofit fontScale="90000"/>
          </a:bodyPr>
          <a:lstStyle/>
          <a:p>
            <a:pPr fontAlgn="auto">
              <a:spcAft>
                <a:spcPts val="0"/>
              </a:spcAft>
              <a:defRPr/>
            </a:pPr>
            <a:r>
              <a:rPr lang="en-US" dirty="0">
                <a:solidFill>
                  <a:schemeClr val="bg1"/>
                </a:solidFill>
                <a:effectLst>
                  <a:outerShdw blurRad="38100" dist="38100" dir="2700000" algn="tl">
                    <a:srgbClr val="000000"/>
                  </a:outerShdw>
                </a:effectLst>
              </a:rPr>
              <a:t>Greenland: Melting</a:t>
            </a:r>
          </a:p>
        </p:txBody>
      </p:sp>
    </p:spTree>
    <p:extLst>
      <p:ext uri="{BB962C8B-B14F-4D97-AF65-F5344CB8AC3E}">
        <p14:creationId xmlns:p14="http://schemas.microsoft.com/office/powerpoint/2010/main" val="3785474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p:txBody>
          <a:bodyPr/>
          <a:lstStyle/>
          <a:p>
            <a:r>
              <a:rPr lang="en-US" smtClean="0"/>
              <a:t>Arctic Sea Ice Coverage</a:t>
            </a:r>
          </a:p>
        </p:txBody>
      </p:sp>
      <p:sp>
        <p:nvSpPr>
          <p:cNvPr id="73730" name="Rectangle 3"/>
          <p:cNvSpPr>
            <a:spLocks noGrp="1" noChangeArrowheads="1"/>
          </p:cNvSpPr>
          <p:nvPr>
            <p:ph type="body" idx="1"/>
          </p:nvPr>
        </p:nvSpPr>
        <p:spPr/>
        <p:txBody>
          <a:bodyPr/>
          <a:lstStyle/>
          <a:p>
            <a:endParaRPr lang="en-US" smtClean="0"/>
          </a:p>
        </p:txBody>
      </p:sp>
      <p:pic>
        <p:nvPicPr>
          <p:cNvPr id="73731" name="Picture 6"/>
          <p:cNvPicPr>
            <a:picLocks noChangeAspect="1"/>
          </p:cNvPicPr>
          <p:nvPr/>
        </p:nvPicPr>
        <p:blipFill>
          <a:blip r:embed="rId2"/>
          <a:srcRect/>
          <a:stretch>
            <a:fillRect/>
          </a:stretch>
        </p:blipFill>
        <p:spPr bwMode="auto">
          <a:xfrm>
            <a:off x="457200" y="1417638"/>
            <a:ext cx="8229600" cy="4702175"/>
          </a:xfrm>
          <a:prstGeom prst="rect">
            <a:avLst/>
          </a:prstGeom>
          <a:noFill/>
          <a:ln w="9525">
            <a:noFill/>
            <a:miter lim="800000"/>
            <a:headEnd/>
            <a:tailEnd/>
          </a:ln>
        </p:spPr>
      </p:pic>
    </p:spTree>
    <p:extLst>
      <p:ext uri="{BB962C8B-B14F-4D97-AF65-F5344CB8AC3E}">
        <p14:creationId xmlns:p14="http://schemas.microsoft.com/office/powerpoint/2010/main" val="6955864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p:txBody>
          <a:bodyPr/>
          <a:lstStyle/>
          <a:p>
            <a:r>
              <a:rPr lang="en-US" smtClean="0"/>
              <a:t>Antarctic Sea Ice Coverage</a:t>
            </a:r>
          </a:p>
        </p:txBody>
      </p:sp>
      <p:sp>
        <p:nvSpPr>
          <p:cNvPr id="74754" name="Rectangle 3"/>
          <p:cNvSpPr>
            <a:spLocks noGrp="1" noChangeArrowheads="1"/>
          </p:cNvSpPr>
          <p:nvPr>
            <p:ph type="body" idx="1"/>
          </p:nvPr>
        </p:nvSpPr>
        <p:spPr/>
        <p:txBody>
          <a:bodyPr/>
          <a:lstStyle/>
          <a:p>
            <a:endParaRPr lang="en-US" smtClean="0"/>
          </a:p>
        </p:txBody>
      </p:sp>
      <p:pic>
        <p:nvPicPr>
          <p:cNvPr id="74755" name="Picture 6"/>
          <p:cNvPicPr>
            <a:picLocks noChangeAspect="1" noChangeArrowheads="1"/>
          </p:cNvPicPr>
          <p:nvPr/>
        </p:nvPicPr>
        <p:blipFill>
          <a:blip r:embed="rId2"/>
          <a:srcRect l="4716"/>
          <a:stretch>
            <a:fillRect/>
          </a:stretch>
        </p:blipFill>
        <p:spPr bwMode="auto">
          <a:xfrm>
            <a:off x="609600" y="1371600"/>
            <a:ext cx="7696200" cy="461645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11387451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Number Placeholder 4"/>
          <p:cNvSpPr>
            <a:spLocks noGrp="1"/>
          </p:cNvSpPr>
          <p:nvPr>
            <p:ph type="sldNum" sz="quarter"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E15557B1-45D9-4D65-BA8C-1EB8DB802D52}" type="slidenum">
              <a:rPr lang="en-AU" smtClean="0"/>
              <a:pPr fontAlgn="base">
                <a:spcBef>
                  <a:spcPct val="0"/>
                </a:spcBef>
                <a:spcAft>
                  <a:spcPct val="0"/>
                </a:spcAft>
              </a:pPr>
              <a:t>28</a:t>
            </a:fld>
            <a:endParaRPr lang="en-AU" smtClean="0"/>
          </a:p>
        </p:txBody>
      </p:sp>
      <p:sp>
        <p:nvSpPr>
          <p:cNvPr id="7" name="Footer Placeholder 5"/>
          <p:cNvSpPr>
            <a:spLocks noGrp="1"/>
          </p:cNvSpPr>
          <p:nvPr>
            <p:ph type="ftr" sz="quarter" idx="11"/>
          </p:nvPr>
        </p:nvSpPr>
        <p:spPr/>
        <p:txBody>
          <a:bodyPr/>
          <a:lstStyle/>
          <a:p>
            <a:pPr>
              <a:defRPr/>
            </a:pPr>
            <a:r>
              <a:rPr lang="en-AU"/>
              <a:t>MET 112 Global Climate Change</a:t>
            </a:r>
            <a:endParaRPr lang="en-AU">
              <a:solidFill>
                <a:schemeClr val="tx1"/>
              </a:solidFill>
              <a:effectLst/>
            </a:endParaRPr>
          </a:p>
        </p:txBody>
      </p:sp>
      <p:pic>
        <p:nvPicPr>
          <p:cNvPr id="75779" name="Picture 2" descr="Antarctic warming - Comiso "/>
          <p:cNvPicPr>
            <a:picLocks noChangeAspect="1" noChangeArrowheads="1"/>
          </p:cNvPicPr>
          <p:nvPr/>
        </p:nvPicPr>
        <p:blipFill>
          <a:blip r:embed="rId3"/>
          <a:srcRect/>
          <a:stretch>
            <a:fillRect/>
          </a:stretch>
        </p:blipFill>
        <p:spPr bwMode="auto">
          <a:xfrm>
            <a:off x="0" y="-1588"/>
            <a:ext cx="9144000" cy="6861176"/>
          </a:xfrm>
          <a:prstGeom prst="rect">
            <a:avLst/>
          </a:prstGeom>
          <a:noFill/>
          <a:ln w="9525">
            <a:noFill/>
            <a:miter lim="800000"/>
            <a:headEnd/>
            <a:tailEnd/>
          </a:ln>
        </p:spPr>
      </p:pic>
      <p:sp>
        <p:nvSpPr>
          <p:cNvPr id="75780" name="Rectangle 3"/>
          <p:cNvSpPr>
            <a:spLocks noGrp="1" noChangeArrowheads="1"/>
          </p:cNvSpPr>
          <p:nvPr>
            <p:ph type="title"/>
          </p:nvPr>
        </p:nvSpPr>
        <p:spPr>
          <a:xfrm>
            <a:off x="457200" y="152400"/>
            <a:ext cx="8077200" cy="685800"/>
          </a:xfrm>
        </p:spPr>
        <p:txBody>
          <a:bodyPr/>
          <a:lstStyle/>
          <a:p>
            <a:r>
              <a:rPr lang="en-US" sz="2800" smtClean="0"/>
              <a:t>Antarctica: Melting and Thickening</a:t>
            </a:r>
          </a:p>
        </p:txBody>
      </p:sp>
      <p:sp>
        <p:nvSpPr>
          <p:cNvPr id="75781" name="Text Box 4"/>
          <p:cNvSpPr txBox="1">
            <a:spLocks noChangeArrowheads="1"/>
          </p:cNvSpPr>
          <p:nvPr/>
        </p:nvSpPr>
        <p:spPr bwMode="auto">
          <a:xfrm>
            <a:off x="2211388" y="2286000"/>
            <a:ext cx="2719387" cy="1552575"/>
          </a:xfrm>
          <a:prstGeom prst="rect">
            <a:avLst/>
          </a:prstGeom>
          <a:noFill/>
          <a:ln w="9525">
            <a:noFill/>
            <a:miter lim="800000"/>
            <a:headEnd/>
            <a:tailEnd/>
          </a:ln>
        </p:spPr>
        <p:txBody>
          <a:bodyPr wrap="none">
            <a:spAutoFit/>
          </a:bodyPr>
          <a:lstStyle/>
          <a:p>
            <a:r>
              <a:rPr lang="en-US" b="1">
                <a:solidFill>
                  <a:srgbClr val="000000"/>
                </a:solidFill>
                <a:latin typeface="Tahoma" pitchFamily="34" charset="0"/>
              </a:rPr>
              <a:t>Thickening</a:t>
            </a:r>
          </a:p>
          <a:p>
            <a:r>
              <a:rPr lang="en-US" b="1">
                <a:solidFill>
                  <a:srgbClr val="000000"/>
                </a:solidFill>
                <a:latin typeface="Tahoma" pitchFamily="34" charset="0"/>
              </a:rPr>
              <a:t>due to increased</a:t>
            </a:r>
          </a:p>
          <a:p>
            <a:r>
              <a:rPr lang="en-US" b="1">
                <a:solidFill>
                  <a:srgbClr val="000000"/>
                </a:solidFill>
                <a:latin typeface="Tahoma" pitchFamily="34" charset="0"/>
              </a:rPr>
              <a:t>Precipitation</a:t>
            </a:r>
          </a:p>
          <a:p>
            <a:r>
              <a:rPr lang="en-US" b="1">
                <a:solidFill>
                  <a:srgbClr val="000000"/>
                </a:solidFill>
                <a:latin typeface="Tahoma" pitchFamily="34" charset="0"/>
              </a:rPr>
              <a:t>Growing in East</a:t>
            </a:r>
          </a:p>
        </p:txBody>
      </p:sp>
      <p:sp>
        <p:nvSpPr>
          <p:cNvPr id="75782" name="Text Box 5"/>
          <p:cNvSpPr txBox="1">
            <a:spLocks noChangeArrowheads="1"/>
          </p:cNvSpPr>
          <p:nvPr/>
        </p:nvSpPr>
        <p:spPr bwMode="auto">
          <a:xfrm>
            <a:off x="4343400" y="5181600"/>
            <a:ext cx="4541838" cy="822325"/>
          </a:xfrm>
          <a:prstGeom prst="rect">
            <a:avLst/>
          </a:prstGeom>
          <a:noFill/>
          <a:ln w="9525">
            <a:noFill/>
            <a:miter lim="800000"/>
            <a:headEnd/>
            <a:tailEnd/>
          </a:ln>
        </p:spPr>
        <p:txBody>
          <a:bodyPr wrap="none">
            <a:spAutoFit/>
          </a:bodyPr>
          <a:lstStyle/>
          <a:p>
            <a:r>
              <a:rPr lang="en-US" b="1">
                <a:solidFill>
                  <a:srgbClr val="000000"/>
                </a:solidFill>
                <a:latin typeface="Tahoma" pitchFamily="34" charset="0"/>
              </a:rPr>
              <a:t>Melting around</a:t>
            </a:r>
          </a:p>
          <a:p>
            <a:r>
              <a:rPr lang="en-US" b="1">
                <a:solidFill>
                  <a:srgbClr val="000000"/>
                </a:solidFill>
                <a:latin typeface="Tahoma" pitchFamily="34" charset="0"/>
              </a:rPr>
              <a:t>the edges, shrinking in West</a:t>
            </a:r>
          </a:p>
        </p:txBody>
      </p:sp>
    </p:spTree>
    <p:extLst>
      <p:ext uri="{BB962C8B-B14F-4D97-AF65-F5344CB8AC3E}">
        <p14:creationId xmlns:p14="http://schemas.microsoft.com/office/powerpoint/2010/main" val="1963938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http://www.metoffice.gov.uk/media/image/9/5/Arctic_extent_sept2011_branded_normal.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9751" y="384356"/>
            <a:ext cx="4572000" cy="577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8371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a:latin typeface="Arial" charset="0"/>
              </a:rPr>
              <a:t>Evidence of current </a:t>
            </a:r>
            <a:r>
              <a:rPr lang="en-US" sz="4800" dirty="0" smtClean="0">
                <a:latin typeface="Arial" charset="0"/>
              </a:rPr>
              <a:t>climate change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latin typeface="Arial" charset="0"/>
              </a:rPr>
              <a:t>11 </a:t>
            </a:r>
            <a:r>
              <a:rPr lang="en-US" dirty="0">
                <a:latin typeface="Arial" charset="0"/>
              </a:rPr>
              <a:t>of 12 warmest  years on record occurred between 1995</a:t>
            </a:r>
            <a:r>
              <a:rPr lang="en-US" dirty="0">
                <a:latin typeface="Arial" charset="0"/>
                <a:cs typeface="Arial" charset="0"/>
              </a:rPr>
              <a:t>–</a:t>
            </a:r>
            <a:r>
              <a:rPr lang="en-US" dirty="0">
                <a:latin typeface="Arial" charset="0"/>
              </a:rPr>
              <a:t>2006</a:t>
            </a:r>
          </a:p>
          <a:p>
            <a:r>
              <a:rPr lang="en-US" dirty="0">
                <a:latin typeface="Arial" charset="0"/>
              </a:rPr>
              <a:t>Global temperature increasing at 0.13 °C per decade</a:t>
            </a:r>
          </a:p>
          <a:p>
            <a:r>
              <a:rPr lang="en-US" dirty="0" smtClean="0">
                <a:latin typeface="Arial" charset="0"/>
              </a:rPr>
              <a:t>Sea </a:t>
            </a:r>
            <a:r>
              <a:rPr lang="en-US" dirty="0">
                <a:latin typeface="Arial" charset="0"/>
              </a:rPr>
              <a:t>level </a:t>
            </a:r>
            <a:r>
              <a:rPr lang="en-US" dirty="0" smtClean="0">
                <a:latin typeface="Arial" charset="0"/>
              </a:rPr>
              <a:t>rise caused by thermal expansion. 1.8mm/year</a:t>
            </a:r>
            <a:endParaRPr lang="en-US" dirty="0">
              <a:latin typeface="Arial" charset="0"/>
            </a:endParaRPr>
          </a:p>
          <a:p>
            <a:r>
              <a:rPr lang="en-US" dirty="0">
                <a:latin typeface="Arial" charset="0"/>
              </a:rPr>
              <a:t>Temperatures in Arctic increasing at twice global </a:t>
            </a:r>
            <a:r>
              <a:rPr lang="en-US" dirty="0" smtClean="0">
                <a:latin typeface="Arial" charset="0"/>
              </a:rPr>
              <a:t>rate</a:t>
            </a:r>
          </a:p>
          <a:p>
            <a:r>
              <a:rPr lang="en-US" dirty="0" smtClean="0">
                <a:latin typeface="Arial" charset="0"/>
              </a:rPr>
              <a:t>Ice </a:t>
            </a:r>
            <a:r>
              <a:rPr lang="en-US" dirty="0">
                <a:latin typeface="Arial" charset="0"/>
              </a:rPr>
              <a:t>caps and glacier melt leading to sea level rise</a:t>
            </a:r>
          </a:p>
          <a:p>
            <a:r>
              <a:rPr lang="en-US" dirty="0">
                <a:latin typeface="Arial" charset="0"/>
              </a:rPr>
              <a:t>Temperatures on top of a permafrost layer have increased by 5.4 °F</a:t>
            </a:r>
          </a:p>
          <a:p>
            <a:r>
              <a:rPr lang="en-US" dirty="0" smtClean="0">
                <a:latin typeface="Arial" charset="0"/>
              </a:rPr>
              <a:t>Amount </a:t>
            </a:r>
            <a:r>
              <a:rPr lang="en-US" dirty="0">
                <a:latin typeface="Arial" charset="0"/>
              </a:rPr>
              <a:t>of water vapor in atmosphere </a:t>
            </a:r>
            <a:r>
              <a:rPr lang="en-US" dirty="0" smtClean="0">
                <a:latin typeface="Arial" charset="0"/>
              </a:rPr>
              <a:t>increased</a:t>
            </a:r>
          </a:p>
          <a:p>
            <a:pPr marL="0" indent="0">
              <a:buNone/>
            </a:pPr>
            <a:endParaRPr lang="en-US" dirty="0"/>
          </a:p>
        </p:txBody>
      </p:sp>
    </p:spTree>
    <p:extLst>
      <p:ext uri="{BB962C8B-B14F-4D97-AF65-F5344CB8AC3E}">
        <p14:creationId xmlns:p14="http://schemas.microsoft.com/office/powerpoint/2010/main" val="13693727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latin typeface="Calibri" charset="0"/>
                <a:ea typeface="ＭＳ Ｐゴシック" charset="0"/>
                <a:cs typeface="ＭＳ Ｐゴシック" charset="0"/>
              </a:rPr>
              <a:t>Cryosphere</a:t>
            </a:r>
          </a:p>
        </p:txBody>
      </p:sp>
      <p:sp>
        <p:nvSpPr>
          <p:cNvPr id="269315" name="Rectangle 3"/>
          <p:cNvSpPr>
            <a:spLocks noChangeArrowheads="1"/>
          </p:cNvSpPr>
          <p:nvPr/>
        </p:nvSpPr>
        <p:spPr bwMode="auto">
          <a:xfrm>
            <a:off x="457200" y="1752600"/>
            <a:ext cx="838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r>
              <a:rPr lang="en-US" sz="2400">
                <a:latin typeface="Calibri" charset="0"/>
              </a:rPr>
              <a:t>Sea ice is projected to shrink in both the Arctic and Antarctic under all SRES scenarios. </a:t>
            </a:r>
          </a:p>
          <a:p>
            <a:pPr marL="342900" indent="-342900">
              <a:spcBef>
                <a:spcPct val="20000"/>
              </a:spcBef>
              <a:buFontTx/>
              <a:buChar char="•"/>
            </a:pPr>
            <a:r>
              <a:rPr lang="en-US" sz="2400">
                <a:latin typeface="Calibri" charset="0"/>
              </a:rPr>
              <a:t>In some projections, arctic late-summer sea ice disappears almost entirely by the latter part of the 21st century…</a:t>
            </a:r>
          </a:p>
          <a:p>
            <a:pPr marL="342900" indent="-342900">
              <a:spcBef>
                <a:spcPct val="20000"/>
              </a:spcBef>
              <a:buFontTx/>
              <a:buChar char="•"/>
            </a:pPr>
            <a:r>
              <a:rPr lang="en-US" sz="2400">
                <a:latin typeface="Calibri" charset="0"/>
              </a:rPr>
              <a:t>Continual warming post 21</a:t>
            </a:r>
            <a:r>
              <a:rPr lang="en-US" sz="2400" baseline="30000">
                <a:latin typeface="Calibri" charset="0"/>
              </a:rPr>
              <a:t>st</a:t>
            </a:r>
            <a:r>
              <a:rPr lang="en-US" sz="2400">
                <a:latin typeface="Calibri" charset="0"/>
              </a:rPr>
              <a:t> century may lead to a total melting of the Greenland Ice sheet </a:t>
            </a:r>
          </a:p>
          <a:p>
            <a:pPr marL="742950" lvl="1" indent="-285750">
              <a:spcBef>
                <a:spcPct val="20000"/>
              </a:spcBef>
              <a:buFontTx/>
              <a:buChar char="–"/>
            </a:pPr>
            <a:r>
              <a:rPr lang="en-US" sz="2400">
                <a:latin typeface="Calibri" charset="0"/>
              </a:rPr>
              <a:t>This would raise sea levels by 7 meters!</a:t>
            </a:r>
          </a:p>
          <a:p>
            <a:pPr marL="342900" indent="-342900">
              <a:spcBef>
                <a:spcPct val="20000"/>
              </a:spcBef>
              <a:buFontTx/>
              <a:buChar char="•"/>
            </a:pPr>
            <a:r>
              <a:rPr lang="en-US" sz="2400">
                <a:latin typeface="Calibri" charset="0"/>
              </a:rPr>
              <a:t>Scientists believe that IPCC projections on sea level rise and sea-ice dynamics are far too conservative. </a:t>
            </a:r>
          </a:p>
        </p:txBody>
      </p:sp>
    </p:spTree>
    <p:extLst>
      <p:ext uri="{BB962C8B-B14F-4D97-AF65-F5344CB8AC3E}">
        <p14:creationId xmlns:p14="http://schemas.microsoft.com/office/powerpoint/2010/main" val="2494712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9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9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9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9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93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p:cNvSpPr>
          <p:nvPr>
            <p:ph type="title" idx="4294967295"/>
          </p:nvPr>
        </p:nvSpPr>
        <p:spPr/>
        <p:txBody>
          <a:bodyPr/>
          <a:lstStyle/>
          <a:p>
            <a:r>
              <a:rPr lang="en-US">
                <a:latin typeface="Calibri" charset="0"/>
                <a:ea typeface="ＭＳ Ｐゴシック" charset="0"/>
                <a:cs typeface="ＭＳ Ｐゴシック" charset="0"/>
              </a:rPr>
              <a:t>Faster Than Expected</a:t>
            </a:r>
          </a:p>
        </p:txBody>
      </p:sp>
      <p:sp>
        <p:nvSpPr>
          <p:cNvPr id="134147" name="Rectangle 3"/>
          <p:cNvSpPr>
            <a:spLocks noGrp="1"/>
          </p:cNvSpPr>
          <p:nvPr>
            <p:ph type="body" idx="4294967295"/>
          </p:nvPr>
        </p:nvSpPr>
        <p:spPr/>
        <p:txBody>
          <a:bodyPr/>
          <a:lstStyle/>
          <a:p>
            <a:endParaRPr lang="en-US">
              <a:latin typeface="Calibri" charset="0"/>
              <a:ea typeface="ＭＳ Ｐゴシック" charset="0"/>
              <a:cs typeface="ＭＳ Ｐゴシック" charset="0"/>
            </a:endParaRPr>
          </a:p>
        </p:txBody>
      </p:sp>
      <p:pic>
        <p:nvPicPr>
          <p:cNvPr id="134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447800"/>
            <a:ext cx="6858000" cy="477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34150" name="Line 6"/>
          <p:cNvSpPr>
            <a:spLocks noChangeShapeType="1"/>
          </p:cNvSpPr>
          <p:nvPr/>
        </p:nvSpPr>
        <p:spPr bwMode="auto">
          <a:xfrm flipV="1">
            <a:off x="5105400" y="3886200"/>
            <a:ext cx="76200" cy="762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34151" name="Line 7"/>
          <p:cNvSpPr>
            <a:spLocks noChangeShapeType="1"/>
          </p:cNvSpPr>
          <p:nvPr/>
        </p:nvSpPr>
        <p:spPr bwMode="auto">
          <a:xfrm flipV="1">
            <a:off x="5181600" y="3581400"/>
            <a:ext cx="76200" cy="30480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extLst>
      <p:ext uri="{BB962C8B-B14F-4D97-AF65-F5344CB8AC3E}">
        <p14:creationId xmlns:p14="http://schemas.microsoft.com/office/powerpoint/2010/main" val="714464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371600" y="228600"/>
            <a:ext cx="7313613" cy="688975"/>
          </a:xfrm>
        </p:spPr>
        <p:txBody>
          <a:bodyPr>
            <a:normAutofit fontScale="90000"/>
          </a:bodyPr>
          <a:lstStyle/>
          <a:p>
            <a:pPr eaLnBrk="1" hangingPunct="1"/>
            <a:r>
              <a:rPr lang="en-US">
                <a:latin typeface="Calibri" charset="0"/>
                <a:ea typeface="ＭＳ Ｐゴシック" charset="0"/>
                <a:cs typeface="ＭＳ Ｐゴシック" charset="0"/>
              </a:rPr>
              <a:t>Good News: New Shipping Routes</a:t>
            </a:r>
          </a:p>
        </p:txBody>
      </p:sp>
      <p:sp>
        <p:nvSpPr>
          <p:cNvPr id="270339" name="Rectangle 3"/>
          <p:cNvSpPr>
            <a:spLocks noGrp="1" noChangeArrowheads="1"/>
          </p:cNvSpPr>
          <p:nvPr>
            <p:ph idx="1"/>
          </p:nvPr>
        </p:nvSpPr>
        <p:spPr>
          <a:xfrm>
            <a:off x="457200" y="4876800"/>
            <a:ext cx="9144000" cy="1295400"/>
          </a:xfrm>
        </p:spPr>
        <p:txBody>
          <a:bodyPr>
            <a:normAutofit fontScale="85000" lnSpcReduction="10000"/>
          </a:bodyPr>
          <a:lstStyle/>
          <a:p>
            <a:pPr eaLnBrk="1" hangingPunct="1">
              <a:lnSpc>
                <a:spcPct val="90000"/>
              </a:lnSpc>
              <a:buFontTx/>
              <a:buNone/>
            </a:pPr>
            <a:r>
              <a:rPr lang="en-US">
                <a:latin typeface="Calibri" charset="0"/>
                <a:ea typeface="ＭＳ Ｐゴシック" charset="0"/>
                <a:cs typeface="ＭＳ Ｐゴシック" charset="0"/>
              </a:rPr>
              <a:t>2007: 2/3 of usual sea-ice north of Bering Strait gone</a:t>
            </a:r>
          </a:p>
          <a:p>
            <a:pPr eaLnBrk="1" hangingPunct="1">
              <a:lnSpc>
                <a:spcPct val="90000"/>
              </a:lnSpc>
              <a:buFontTx/>
              <a:buNone/>
            </a:pPr>
            <a:r>
              <a:rPr lang="en-US">
                <a:latin typeface="Calibri" charset="0"/>
                <a:ea typeface="ＭＳ Ｐゴシック" charset="0"/>
                <a:cs typeface="ＭＳ Ｐゴシック" charset="0"/>
              </a:rPr>
              <a:t>2008: Northwest Passage and Northern Sea Route opens up! </a:t>
            </a:r>
          </a:p>
          <a:p>
            <a:pPr eaLnBrk="1" hangingPunct="1">
              <a:lnSpc>
                <a:spcPct val="90000"/>
              </a:lnSpc>
              <a:buFontTx/>
              <a:buNone/>
            </a:pPr>
            <a:r>
              <a:rPr lang="en-US">
                <a:latin typeface="Calibri" charset="0"/>
                <a:ea typeface="ＭＳ Ｐゴシック" charset="0"/>
                <a:cs typeface="ＭＳ Ｐゴシック" charset="0"/>
              </a:rPr>
              <a:t>IPCC reports maybe Arctic will have ice-free summers by </a:t>
            </a:r>
            <a:r>
              <a:rPr lang="en-US" b="1">
                <a:latin typeface="Calibri" charset="0"/>
                <a:ea typeface="ＭＳ Ｐゴシック" charset="0"/>
                <a:cs typeface="ＭＳ Ｐゴシック" charset="0"/>
              </a:rPr>
              <a:t>2080</a:t>
            </a:r>
          </a:p>
        </p:txBody>
      </p:sp>
      <p:pic>
        <p:nvPicPr>
          <p:cNvPr id="921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6388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10718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03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03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703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457200" y="152400"/>
            <a:ext cx="8686800" cy="1143000"/>
          </a:xfrm>
        </p:spPr>
        <p:txBody>
          <a:bodyPr/>
          <a:lstStyle/>
          <a:p>
            <a:pPr eaLnBrk="1" hangingPunct="1"/>
            <a:r>
              <a:rPr lang="en-GB" sz="3200">
                <a:latin typeface="Calibri" charset="0"/>
                <a:ea typeface="ＭＳ Ｐゴシック" charset="0"/>
                <a:cs typeface="ＭＳ Ｐゴシック" charset="0"/>
              </a:rPr>
              <a:t>Predictions of future Sea Level</a:t>
            </a:r>
          </a:p>
        </p:txBody>
      </p:sp>
      <p:pic>
        <p:nvPicPr>
          <p:cNvPr id="96259" name="Picture 3" descr="sea_levelr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485900"/>
            <a:ext cx="5105400" cy="358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484" name="Text Box 4"/>
          <p:cNvSpPr txBox="1">
            <a:spLocks noChangeArrowheads="1"/>
          </p:cNvSpPr>
          <p:nvPr/>
        </p:nvSpPr>
        <p:spPr bwMode="auto">
          <a:xfrm>
            <a:off x="2133600" y="4937125"/>
            <a:ext cx="6705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50000"/>
              </a:spcBef>
            </a:pPr>
            <a:r>
              <a:rPr lang="en-US" sz="1800" dirty="0">
                <a:latin typeface="Trebuchet MS"/>
                <a:cs typeface="Trebuchet MS"/>
              </a:rPr>
              <a:t>Sea level will continue to rise, between 0.2-0.6 m by 2100</a:t>
            </a:r>
          </a:p>
          <a:p>
            <a:pPr>
              <a:spcBef>
                <a:spcPct val="50000"/>
              </a:spcBef>
            </a:pPr>
            <a:r>
              <a:rPr lang="en-US" sz="1800" dirty="0">
                <a:latin typeface="Trebuchet MS"/>
                <a:cs typeface="Trebuchet MS"/>
              </a:rPr>
              <a:t>Most of this increase (75%) is due to thermal expansion</a:t>
            </a:r>
          </a:p>
          <a:p>
            <a:pPr>
              <a:spcBef>
                <a:spcPct val="50000"/>
              </a:spcBef>
            </a:pPr>
            <a:r>
              <a:rPr lang="en-US" sz="1800" dirty="0">
                <a:latin typeface="Trebuchet MS"/>
                <a:cs typeface="Trebuchet MS"/>
              </a:rPr>
              <a:t>IPCC did not include ALL relevant information on glacial </a:t>
            </a:r>
            <a:r>
              <a:rPr lang="en-US" sz="1800" dirty="0" err="1">
                <a:latin typeface="Trebuchet MS"/>
                <a:cs typeface="Trebuchet MS"/>
              </a:rPr>
              <a:t>meltwater</a:t>
            </a:r>
            <a:endParaRPr lang="en-US" sz="1800" dirty="0">
              <a:latin typeface="Trebuchet MS"/>
              <a:cs typeface="Trebuchet MS"/>
            </a:endParaRPr>
          </a:p>
        </p:txBody>
      </p:sp>
      <p:pic>
        <p:nvPicPr>
          <p:cNvPr id="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8313" y="1447800"/>
            <a:ext cx="232568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98582767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48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7648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900" decel="100000" fill="hold"/>
                                        <p:tgtEl>
                                          <p:spTgt spid="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dirty="0">
                <a:ea typeface="ＭＳ Ｐゴシック" charset="0"/>
              </a:rPr>
              <a:t>Sea Level Rise: Thoughts</a:t>
            </a:r>
          </a:p>
        </p:txBody>
      </p:sp>
      <p:sp>
        <p:nvSpPr>
          <p:cNvPr id="280579" name="Rectangle 3"/>
          <p:cNvSpPr>
            <a:spLocks noGrp="1" noChangeArrowheads="1"/>
          </p:cNvSpPr>
          <p:nvPr>
            <p:ph idx="1"/>
          </p:nvPr>
        </p:nvSpPr>
        <p:spPr>
          <a:xfrm>
            <a:off x="914400" y="1752600"/>
            <a:ext cx="8077200" cy="4189413"/>
          </a:xfrm>
        </p:spPr>
        <p:txBody>
          <a:bodyPr>
            <a:normAutofit/>
          </a:bodyPr>
          <a:lstStyle/>
          <a:p>
            <a:pPr eaLnBrk="1" hangingPunct="1">
              <a:lnSpc>
                <a:spcPct val="90000"/>
              </a:lnSpc>
            </a:pPr>
            <a:r>
              <a:rPr lang="en-US" sz="2600" dirty="0">
                <a:ea typeface="ＭＳ Ｐゴシック" charset="0"/>
              </a:rPr>
              <a:t>A sea level rise of 40cm would displace 11% of Indian</a:t>
            </a:r>
            <a:r>
              <a:rPr lang="ja-JP" altLang="en-US" sz="2600" dirty="0">
                <a:ea typeface="ＭＳ Ｐゴシック" charset="0"/>
              </a:rPr>
              <a:t>’</a:t>
            </a:r>
            <a:r>
              <a:rPr lang="en-US" sz="2600" dirty="0">
                <a:ea typeface="ＭＳ Ｐゴシック" charset="0"/>
              </a:rPr>
              <a:t>s residents ~ climate refugees</a:t>
            </a:r>
          </a:p>
          <a:p>
            <a:pPr eaLnBrk="1" hangingPunct="1">
              <a:lnSpc>
                <a:spcPct val="90000"/>
              </a:lnSpc>
            </a:pPr>
            <a:r>
              <a:rPr lang="en-US" sz="2600" dirty="0">
                <a:ea typeface="ＭＳ Ｐゴシック" charset="0"/>
              </a:rPr>
              <a:t>Means that Pacific Island nations may be underwater</a:t>
            </a:r>
          </a:p>
          <a:p>
            <a:pPr eaLnBrk="1" hangingPunct="1">
              <a:lnSpc>
                <a:spcPct val="90000"/>
              </a:lnSpc>
            </a:pPr>
            <a:r>
              <a:rPr lang="en-US" sz="2600" dirty="0">
                <a:ea typeface="ＭＳ Ｐゴシック" charset="0"/>
              </a:rPr>
              <a:t>Sea level rise + stronger storms = higher storm surge and flooding potential</a:t>
            </a:r>
          </a:p>
          <a:p>
            <a:pPr eaLnBrk="1" hangingPunct="1">
              <a:lnSpc>
                <a:spcPct val="90000"/>
              </a:lnSpc>
              <a:buFontTx/>
              <a:buNone/>
            </a:pPr>
            <a:endParaRPr lang="en-US" sz="2600" b="1" dirty="0">
              <a:ea typeface="ＭＳ Ｐゴシック" charset="0"/>
            </a:endParaRPr>
          </a:p>
          <a:p>
            <a:pPr eaLnBrk="1" hangingPunct="1">
              <a:lnSpc>
                <a:spcPct val="90000"/>
              </a:lnSpc>
              <a:buFontTx/>
              <a:buNone/>
            </a:pPr>
            <a:r>
              <a:rPr lang="en-US" sz="2600" b="1" dirty="0">
                <a:ea typeface="ＭＳ Ｐゴシック" charset="0"/>
              </a:rPr>
              <a:t>Deep thoughts…</a:t>
            </a:r>
          </a:p>
          <a:p>
            <a:pPr eaLnBrk="1" hangingPunct="1">
              <a:lnSpc>
                <a:spcPct val="90000"/>
              </a:lnSpc>
            </a:pPr>
            <a:r>
              <a:rPr lang="en-US" sz="2600" dirty="0">
                <a:ea typeface="ＭＳ Ｐゴシック" charset="0"/>
              </a:rPr>
              <a:t>Melting of Greenland (4x size of California) would lead to 7 m increase in sea level</a:t>
            </a:r>
          </a:p>
          <a:p>
            <a:pPr eaLnBrk="1" hangingPunct="1">
              <a:lnSpc>
                <a:spcPct val="90000"/>
              </a:lnSpc>
            </a:pPr>
            <a:r>
              <a:rPr lang="en-US" sz="2600" dirty="0">
                <a:ea typeface="ＭＳ Ｐゴシック" charset="0"/>
              </a:rPr>
              <a:t>700 million + people live within 9 meters of sea level</a:t>
            </a:r>
          </a:p>
          <a:p>
            <a:pPr eaLnBrk="1" hangingPunct="1">
              <a:lnSpc>
                <a:spcPct val="90000"/>
              </a:lnSpc>
            </a:pPr>
            <a:endParaRPr lang="en-US" sz="2600" dirty="0">
              <a:ea typeface="ＭＳ Ｐゴシック" charset="0"/>
            </a:endParaRPr>
          </a:p>
        </p:txBody>
      </p:sp>
    </p:spTree>
    <p:extLst>
      <p:ext uri="{BB962C8B-B14F-4D97-AF65-F5344CB8AC3E}">
        <p14:creationId xmlns:p14="http://schemas.microsoft.com/office/powerpoint/2010/main" val="1869650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057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0579">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805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0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en-US" dirty="0">
                <a:ea typeface="ＭＳ Ｐゴシック" charset="0"/>
              </a:rPr>
              <a:t>Goodbye Miami</a:t>
            </a:r>
          </a:p>
        </p:txBody>
      </p:sp>
      <p:sp>
        <p:nvSpPr>
          <p:cNvPr id="281603" name="Rectangle 3"/>
          <p:cNvSpPr>
            <a:spLocks noGrp="1" noChangeArrowheads="1"/>
          </p:cNvSpPr>
          <p:nvPr>
            <p:ph idx="1"/>
          </p:nvPr>
        </p:nvSpPr>
        <p:spPr>
          <a:xfrm>
            <a:off x="304800" y="1600200"/>
            <a:ext cx="4724400" cy="4341813"/>
          </a:xfrm>
        </p:spPr>
        <p:txBody>
          <a:bodyPr>
            <a:normAutofit lnSpcReduction="10000"/>
          </a:bodyPr>
          <a:lstStyle/>
          <a:p>
            <a:pPr eaLnBrk="1" hangingPunct="1">
              <a:buFontTx/>
              <a:buNone/>
            </a:pPr>
            <a:r>
              <a:rPr lang="en-US" dirty="0">
                <a:ea typeface="ＭＳ Ｐゴシック" charset="0"/>
              </a:rPr>
              <a:t>James Hansen</a:t>
            </a:r>
          </a:p>
          <a:p>
            <a:pPr eaLnBrk="1" hangingPunct="1"/>
            <a:r>
              <a:rPr lang="ja-JP" altLang="en-US" dirty="0">
                <a:ea typeface="ＭＳ Ｐゴシック" charset="0"/>
              </a:rPr>
              <a:t>“</a:t>
            </a:r>
            <a:r>
              <a:rPr lang="en-US" dirty="0">
                <a:ea typeface="ＭＳ Ｐゴシック" charset="0"/>
              </a:rPr>
              <a:t>Business as usual</a:t>
            </a:r>
            <a:r>
              <a:rPr lang="ja-JP" altLang="en-US" dirty="0">
                <a:ea typeface="ＭＳ Ｐゴシック" charset="0"/>
              </a:rPr>
              <a:t>”</a:t>
            </a:r>
            <a:r>
              <a:rPr lang="en-US" dirty="0">
                <a:ea typeface="ＭＳ Ｐゴシック" charset="0"/>
              </a:rPr>
              <a:t> will eventually melt enough land glaciers to lead to a 25m rise in sea level</a:t>
            </a:r>
          </a:p>
          <a:p>
            <a:pPr eaLnBrk="1" hangingPunct="1"/>
            <a:r>
              <a:rPr lang="en-US" dirty="0">
                <a:ea typeface="ＭＳ Ｐゴシック" charset="0"/>
              </a:rPr>
              <a:t>Even in this century a 6m rise is possible</a:t>
            </a:r>
            <a:r>
              <a:rPr lang="en-US" sz="3100" dirty="0">
                <a:ea typeface="ＭＳ Ｐゴシック" charset="0"/>
              </a:rPr>
              <a:t/>
            </a:r>
            <a:br>
              <a:rPr lang="en-US" sz="3100" dirty="0">
                <a:ea typeface="ＭＳ Ｐゴシック" charset="0"/>
              </a:rPr>
            </a:br>
            <a:r>
              <a:rPr lang="en-US" sz="3100" dirty="0">
                <a:ea typeface="ＭＳ Ｐゴシック" charset="0"/>
              </a:rPr>
              <a:t/>
            </a:r>
            <a:br>
              <a:rPr lang="en-US" sz="3100" dirty="0">
                <a:ea typeface="ＭＳ Ｐゴシック" charset="0"/>
              </a:rPr>
            </a:br>
            <a:endParaRPr lang="en-US" sz="3100" dirty="0">
              <a:ea typeface="ＭＳ Ｐゴシック" charset="0"/>
            </a:endParaRPr>
          </a:p>
          <a:p>
            <a:pPr eaLnBrk="1" hangingPunct="1">
              <a:buFontTx/>
              <a:buNone/>
            </a:pPr>
            <a:endParaRPr lang="en-US" sz="3100" dirty="0">
              <a:ea typeface="ＭＳ Ｐゴシック" charset="0"/>
            </a:endParaRPr>
          </a:p>
        </p:txBody>
      </p:sp>
      <p:pic>
        <p:nvPicPr>
          <p:cNvPr id="99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1447800"/>
            <a:ext cx="26670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3638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16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816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p:txBody>
          <a:bodyPr/>
          <a:lstStyle/>
          <a:p>
            <a:endParaRPr lang="en-US" smtClean="0"/>
          </a:p>
        </p:txBody>
      </p:sp>
      <p:sp>
        <p:nvSpPr>
          <p:cNvPr id="78850" name="Rectangle 3"/>
          <p:cNvSpPr>
            <a:spLocks noGrp="1" noChangeArrowheads="1"/>
          </p:cNvSpPr>
          <p:nvPr>
            <p:ph type="body" idx="1"/>
          </p:nvPr>
        </p:nvSpPr>
        <p:spPr/>
        <p:txBody>
          <a:bodyPr/>
          <a:lstStyle/>
          <a:p>
            <a:endParaRPr lang="en-US" smtClean="0"/>
          </a:p>
        </p:txBody>
      </p:sp>
      <p:pic>
        <p:nvPicPr>
          <p:cNvPr id="78851" name="Picture 4"/>
          <p:cNvPicPr>
            <a:picLocks noChangeAspect="1" noChangeArrowheads="1"/>
          </p:cNvPicPr>
          <p:nvPr/>
        </p:nvPicPr>
        <p:blipFill>
          <a:blip r:embed="rId2"/>
          <a:srcRect/>
          <a:stretch>
            <a:fillRect/>
          </a:stretch>
        </p:blipFill>
        <p:spPr bwMode="auto">
          <a:xfrm>
            <a:off x="685800" y="381000"/>
            <a:ext cx="7620000" cy="5715000"/>
          </a:xfrm>
          <a:prstGeom prst="rect">
            <a:avLst/>
          </a:prstGeom>
          <a:noFill/>
          <a:ln w="12700">
            <a:noFill/>
            <a:miter lim="800000"/>
            <a:headEnd type="none" w="sm" len="sm"/>
            <a:tailEnd type="none" w="sm" len="sm"/>
          </a:ln>
        </p:spPr>
      </p:pic>
      <p:sp>
        <p:nvSpPr>
          <p:cNvPr id="78852" name="Text Box 5"/>
          <p:cNvSpPr txBox="1">
            <a:spLocks noChangeArrowheads="1"/>
          </p:cNvSpPr>
          <p:nvPr/>
        </p:nvSpPr>
        <p:spPr bwMode="auto">
          <a:xfrm>
            <a:off x="1854200" y="5334000"/>
            <a:ext cx="5675313" cy="461963"/>
          </a:xfrm>
          <a:prstGeom prst="rect">
            <a:avLst/>
          </a:prstGeom>
          <a:solidFill>
            <a:srgbClr val="FFFF00"/>
          </a:solidFill>
          <a:ln w="12700">
            <a:noFill/>
            <a:miter lim="800000"/>
            <a:headEnd type="none" w="sm" len="sm"/>
            <a:tailEnd type="none" w="sm" len="sm"/>
          </a:ln>
        </p:spPr>
        <p:txBody>
          <a:bodyPr wrap="none">
            <a:spAutoFit/>
          </a:bodyPr>
          <a:lstStyle/>
          <a:p>
            <a:r>
              <a:rPr lang="en-US" sz="2400" b="1">
                <a:latin typeface="Calibri" pitchFamily="34" charset="0"/>
              </a:rPr>
              <a:t>Permafrost: annually frozen soil (below 0C)</a:t>
            </a:r>
          </a:p>
        </p:txBody>
      </p:sp>
    </p:spTree>
    <p:extLst>
      <p:ext uri="{BB962C8B-B14F-4D97-AF65-F5344CB8AC3E}">
        <p14:creationId xmlns:p14="http://schemas.microsoft.com/office/powerpoint/2010/main" val="11024604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Number Placeholder 3"/>
          <p:cNvSpPr>
            <a:spLocks noGrp="1"/>
          </p:cNvSpPr>
          <p:nvPr>
            <p:ph type="sldNum" sz="quarter" idx="11"/>
          </p:nvPr>
        </p:nvSpPr>
        <p:spPr bwMode="auto">
          <a:xfrm>
            <a:off x="457200" y="6356350"/>
            <a:ext cx="2133600" cy="365125"/>
          </a:xfrm>
          <a:noFill/>
          <a:ln>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fld id="{C75A9914-9B3A-40B8-A865-4E6767FD673F}" type="slidenum">
              <a:rPr lang="en-AU"/>
              <a:pPr fontAlgn="base">
                <a:spcBef>
                  <a:spcPct val="0"/>
                </a:spcBef>
                <a:spcAft>
                  <a:spcPct val="0"/>
                </a:spcAft>
              </a:pPr>
              <a:t>37</a:t>
            </a:fld>
            <a:endParaRPr lang="en-AU"/>
          </a:p>
        </p:txBody>
      </p:sp>
      <p:sp>
        <p:nvSpPr>
          <p:cNvPr id="7" name="Footer Placeholder 4"/>
          <p:cNvSpPr>
            <a:spLocks noGrp="1"/>
          </p:cNvSpPr>
          <p:nvPr>
            <p:ph type="ftr" sz="quarter" idx="4294967295"/>
          </p:nvPr>
        </p:nvSpPr>
        <p:spPr>
          <a:xfrm>
            <a:off x="3124200" y="6400800"/>
            <a:ext cx="2895600" cy="304800"/>
          </a:xfrm>
          <a:prstGeom prst="rect">
            <a:avLst/>
          </a:prstGeom>
        </p:spPr>
        <p:txBody>
          <a:bodyPr/>
          <a:lstStyle/>
          <a:p>
            <a:pPr fontAlgn="auto">
              <a:spcBef>
                <a:spcPts val="0"/>
              </a:spcBef>
              <a:spcAft>
                <a:spcPts val="0"/>
              </a:spcAft>
              <a:defRPr/>
            </a:pPr>
            <a:r>
              <a:rPr lang="en-AU">
                <a:solidFill>
                  <a:schemeClr val="tx2"/>
                </a:solidFill>
                <a:effectLst>
                  <a:outerShdw blurRad="38100" dist="38100" dir="2700000" algn="tl">
                    <a:srgbClr val="000000"/>
                  </a:outerShdw>
                </a:effectLst>
                <a:latin typeface="+mn-lt"/>
              </a:rPr>
              <a:t>MET 112 Global Climate Change</a:t>
            </a:r>
            <a:endParaRPr lang="en-AU">
              <a:latin typeface="+mn-lt"/>
            </a:endParaRPr>
          </a:p>
        </p:txBody>
      </p:sp>
      <p:sp>
        <p:nvSpPr>
          <p:cNvPr id="79875" name="Rectangle 2"/>
          <p:cNvSpPr>
            <a:spLocks noGrp="1" noChangeArrowheads="1"/>
          </p:cNvSpPr>
          <p:nvPr>
            <p:ph type="title"/>
          </p:nvPr>
        </p:nvSpPr>
        <p:spPr>
          <a:xfrm>
            <a:off x="804334" y="57682"/>
            <a:ext cx="8035925" cy="838200"/>
          </a:xfrm>
        </p:spPr>
        <p:txBody>
          <a:bodyPr>
            <a:normAutofit fontScale="90000"/>
          </a:bodyPr>
          <a:lstStyle/>
          <a:p>
            <a:r>
              <a:rPr lang="en-US" dirty="0" smtClean="0"/>
              <a:t>Franklin Bluffs: North Slope Alaska</a:t>
            </a:r>
          </a:p>
        </p:txBody>
      </p:sp>
      <p:sp>
        <p:nvSpPr>
          <p:cNvPr id="79876" name="Rectangle 3"/>
          <p:cNvSpPr>
            <a:spLocks noGrp="1" noChangeArrowheads="1"/>
          </p:cNvSpPr>
          <p:nvPr>
            <p:ph type="body" idx="1"/>
          </p:nvPr>
        </p:nvSpPr>
        <p:spPr/>
        <p:txBody>
          <a:bodyPr/>
          <a:lstStyle/>
          <a:p>
            <a:endParaRPr lang="en-US" smtClean="0"/>
          </a:p>
        </p:txBody>
      </p:sp>
      <p:pic>
        <p:nvPicPr>
          <p:cNvPr id="79877" name="Picture 4"/>
          <p:cNvPicPr>
            <a:picLocks noChangeAspect="1" noChangeArrowheads="1"/>
          </p:cNvPicPr>
          <p:nvPr/>
        </p:nvPicPr>
        <p:blipFill>
          <a:blip r:embed="rId3"/>
          <a:srcRect/>
          <a:stretch>
            <a:fillRect/>
          </a:stretch>
        </p:blipFill>
        <p:spPr bwMode="auto">
          <a:xfrm>
            <a:off x="152400" y="709613"/>
            <a:ext cx="8991600" cy="6148387"/>
          </a:xfrm>
          <a:prstGeom prst="rect">
            <a:avLst/>
          </a:prstGeom>
          <a:noFill/>
          <a:ln w="12700">
            <a:noFill/>
            <a:miter lim="800000"/>
            <a:headEnd type="none" w="sm" len="sm"/>
            <a:tailEnd type="none" w="sm" len="sm"/>
          </a:ln>
        </p:spPr>
      </p:pic>
      <p:sp>
        <p:nvSpPr>
          <p:cNvPr id="79878" name="Rectangle 5"/>
          <p:cNvSpPr>
            <a:spLocks noChangeArrowheads="1"/>
          </p:cNvSpPr>
          <p:nvPr/>
        </p:nvSpPr>
        <p:spPr bwMode="auto">
          <a:xfrm>
            <a:off x="1066800" y="1066800"/>
            <a:ext cx="7391400" cy="1828800"/>
          </a:xfrm>
          <a:prstGeom prst="rect">
            <a:avLst/>
          </a:prstGeom>
          <a:noFill/>
          <a:ln w="9525">
            <a:noFill/>
            <a:miter lim="800000"/>
            <a:headEnd/>
            <a:tailEnd/>
          </a:ln>
        </p:spPr>
        <p:txBody>
          <a:bodyPr lIns="92075" tIns="46038" rIns="92075" bIns="46038"/>
          <a:lstStyle/>
          <a:p>
            <a:pPr marL="342900" indent="-342900" defTabSz="762000">
              <a:lnSpc>
                <a:spcPct val="90000"/>
              </a:lnSpc>
              <a:buSzPct val="100000"/>
              <a:buFont typeface="Wingdings" pitchFamily="2" charset="2"/>
              <a:buNone/>
            </a:pPr>
            <a:r>
              <a:rPr lang="en-US" b="1">
                <a:solidFill>
                  <a:schemeClr val="bg1"/>
                </a:solidFill>
                <a:latin typeface="Calibri" pitchFamily="34" charset="0"/>
              </a:rPr>
              <a:t>Permafrost temperature has increased by up to 2°C to 3°C in northern Alaska since the 1980s</a:t>
            </a:r>
          </a:p>
          <a:p>
            <a:pPr marL="342900" indent="-342900" defTabSz="762000">
              <a:lnSpc>
                <a:spcPct val="90000"/>
              </a:lnSpc>
              <a:buSzPct val="100000"/>
              <a:buFont typeface="Wingdings" pitchFamily="2" charset="2"/>
              <a:buChar char="§"/>
            </a:pPr>
            <a:endParaRPr lang="en-US" b="1">
              <a:solidFill>
                <a:schemeClr val="bg1"/>
              </a:solidFill>
              <a:latin typeface="Calibri" pitchFamily="34" charset="0"/>
            </a:endParaRPr>
          </a:p>
        </p:txBody>
      </p:sp>
    </p:spTree>
    <p:extLst>
      <p:ext uri="{BB962C8B-B14F-4D97-AF65-F5344CB8AC3E}">
        <p14:creationId xmlns:p14="http://schemas.microsoft.com/office/powerpoint/2010/main" val="3384808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title"/>
          </p:nvPr>
        </p:nvSpPr>
        <p:spPr/>
        <p:txBody>
          <a:bodyPr/>
          <a:lstStyle/>
          <a:p>
            <a:endParaRPr lang="en-US" smtClean="0"/>
          </a:p>
        </p:txBody>
      </p:sp>
      <p:sp>
        <p:nvSpPr>
          <p:cNvPr id="84994" name="Rectangle 3"/>
          <p:cNvSpPr>
            <a:spLocks noGrp="1" noChangeArrowheads="1"/>
          </p:cNvSpPr>
          <p:nvPr>
            <p:ph type="body" idx="1"/>
          </p:nvPr>
        </p:nvSpPr>
        <p:spPr/>
        <p:txBody>
          <a:bodyPr/>
          <a:lstStyle/>
          <a:p>
            <a:endParaRPr lang="en-US" smtClean="0"/>
          </a:p>
        </p:txBody>
      </p:sp>
      <p:pic>
        <p:nvPicPr>
          <p:cNvPr id="84995" name="Picture 4"/>
          <p:cNvPicPr>
            <a:picLocks noChangeAspect="1" noChangeArrowheads="1"/>
          </p:cNvPicPr>
          <p:nvPr/>
        </p:nvPicPr>
        <p:blipFill>
          <a:blip r:embed="rId2"/>
          <a:srcRect/>
          <a:stretch>
            <a:fillRect/>
          </a:stretch>
        </p:blipFill>
        <p:spPr bwMode="auto">
          <a:xfrm>
            <a:off x="300038" y="673100"/>
            <a:ext cx="8542337" cy="5518150"/>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28531090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p:txBody>
          <a:bodyPr/>
          <a:lstStyle/>
          <a:p>
            <a:r>
              <a:rPr lang="en-US" smtClean="0"/>
              <a:t>Oceanic Heat Content</a:t>
            </a:r>
          </a:p>
        </p:txBody>
      </p:sp>
      <p:sp>
        <p:nvSpPr>
          <p:cNvPr id="86018" name="Rectangle 3"/>
          <p:cNvSpPr>
            <a:spLocks noGrp="1" noChangeArrowheads="1"/>
          </p:cNvSpPr>
          <p:nvPr>
            <p:ph type="body" idx="1"/>
          </p:nvPr>
        </p:nvSpPr>
        <p:spPr>
          <a:xfrm>
            <a:off x="457200" y="5154613"/>
            <a:ext cx="8001000" cy="1524000"/>
          </a:xfrm>
        </p:spPr>
        <p:txBody>
          <a:bodyPr/>
          <a:lstStyle/>
          <a:p>
            <a:pPr>
              <a:lnSpc>
                <a:spcPct val="90000"/>
              </a:lnSpc>
            </a:pPr>
            <a:r>
              <a:rPr lang="en-US" sz="2200" smtClean="0"/>
              <a:t>Heat content of upper 3000m of ocean has increased</a:t>
            </a:r>
          </a:p>
          <a:p>
            <a:pPr>
              <a:lnSpc>
                <a:spcPct val="90000"/>
              </a:lnSpc>
            </a:pPr>
            <a:r>
              <a:rPr lang="en-US" sz="2200" smtClean="0"/>
              <a:t>Oceans, the ultimate buffer, have absorbed 80% of heat added to climate system since industrial revolution</a:t>
            </a:r>
          </a:p>
        </p:txBody>
      </p:sp>
      <p:pic>
        <p:nvPicPr>
          <p:cNvPr id="86019" name="Picture 5"/>
          <p:cNvPicPr>
            <a:picLocks noChangeAspect="1" noChangeArrowheads="1"/>
          </p:cNvPicPr>
          <p:nvPr/>
        </p:nvPicPr>
        <p:blipFill>
          <a:blip r:embed="rId2"/>
          <a:srcRect/>
          <a:stretch>
            <a:fillRect/>
          </a:stretch>
        </p:blipFill>
        <p:spPr bwMode="auto">
          <a:xfrm>
            <a:off x="1905000" y="1417638"/>
            <a:ext cx="5334000" cy="3768725"/>
          </a:xfrm>
          <a:prstGeom prst="rect">
            <a:avLst/>
          </a:prstGeom>
          <a:noFill/>
          <a:ln w="12700">
            <a:noFill/>
            <a:miter lim="800000"/>
            <a:headEnd type="none" w="sm" len="sm"/>
            <a:tailEnd type="none" w="sm" len="sm"/>
          </a:ln>
        </p:spPr>
      </p:pic>
    </p:spTree>
    <p:extLst>
      <p:ext uri="{BB962C8B-B14F-4D97-AF65-F5344CB8AC3E}">
        <p14:creationId xmlns:p14="http://schemas.microsoft.com/office/powerpoint/2010/main" val="36080855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Well? Are those natural changes or not?</a:t>
            </a:r>
            <a:endParaRPr lang="en-US" dirty="0"/>
          </a:p>
        </p:txBody>
      </p:sp>
    </p:spTree>
    <p:extLst>
      <p:ext uri="{BB962C8B-B14F-4D97-AF65-F5344CB8AC3E}">
        <p14:creationId xmlns:p14="http://schemas.microsoft.com/office/powerpoint/2010/main" val="103080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http://www.skepticalscience.com/images/Total-Heat-Cont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988" y="274639"/>
            <a:ext cx="7404718" cy="5648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3921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p:nvPr>
        </p:nvSpPr>
        <p:spPr/>
        <p:txBody>
          <a:bodyPr/>
          <a:lstStyle/>
          <a:p>
            <a:r>
              <a:rPr lang="en-US" smtClean="0"/>
              <a:t>Sea-Level at San Francisco</a:t>
            </a:r>
          </a:p>
        </p:txBody>
      </p:sp>
      <p:sp>
        <p:nvSpPr>
          <p:cNvPr id="87042" name="Rectangle 3"/>
          <p:cNvSpPr>
            <a:spLocks noGrp="1" noChangeArrowheads="1"/>
          </p:cNvSpPr>
          <p:nvPr>
            <p:ph type="body" idx="1"/>
          </p:nvPr>
        </p:nvSpPr>
        <p:spPr/>
        <p:txBody>
          <a:bodyPr/>
          <a:lstStyle/>
          <a:p>
            <a:endParaRPr lang="en-US" smtClean="0"/>
          </a:p>
        </p:txBody>
      </p:sp>
      <p:sp>
        <p:nvSpPr>
          <p:cNvPr id="87043" name="Text Box 5"/>
          <p:cNvSpPr txBox="1">
            <a:spLocks noChangeArrowheads="1"/>
          </p:cNvSpPr>
          <p:nvPr/>
        </p:nvSpPr>
        <p:spPr bwMode="auto">
          <a:xfrm>
            <a:off x="2794000" y="4724400"/>
            <a:ext cx="4370388" cy="457200"/>
          </a:xfrm>
          <a:prstGeom prst="rect">
            <a:avLst/>
          </a:prstGeom>
          <a:noFill/>
          <a:ln w="12700">
            <a:noFill/>
            <a:miter lim="800000"/>
            <a:headEnd type="none" w="sm" len="sm"/>
            <a:tailEnd type="none" w="sm" len="sm"/>
          </a:ln>
        </p:spPr>
        <p:txBody>
          <a:bodyPr wrap="none">
            <a:spAutoFit/>
          </a:bodyPr>
          <a:lstStyle/>
          <a:p>
            <a:r>
              <a:rPr lang="en-US" b="1">
                <a:solidFill>
                  <a:schemeClr val="bg1"/>
                </a:solidFill>
                <a:latin typeface="Calibri" pitchFamily="34" charset="0"/>
              </a:rPr>
              <a:t>Sea Level rise of 1-2mm/year</a:t>
            </a:r>
          </a:p>
        </p:txBody>
      </p:sp>
      <p:pic>
        <p:nvPicPr>
          <p:cNvPr id="87044" name="Picture 6"/>
          <p:cNvPicPr>
            <a:picLocks noChangeAspect="1"/>
          </p:cNvPicPr>
          <p:nvPr/>
        </p:nvPicPr>
        <p:blipFill>
          <a:blip r:embed="rId2"/>
          <a:srcRect/>
          <a:stretch>
            <a:fillRect/>
          </a:stretch>
        </p:blipFill>
        <p:spPr bwMode="auto">
          <a:xfrm>
            <a:off x="163513" y="274638"/>
            <a:ext cx="8837612" cy="6197600"/>
          </a:xfrm>
          <a:prstGeom prst="rect">
            <a:avLst/>
          </a:prstGeom>
          <a:noFill/>
          <a:ln w="9525">
            <a:noFill/>
            <a:miter lim="800000"/>
            <a:headEnd/>
            <a:tailEnd/>
          </a:ln>
        </p:spPr>
      </p:pic>
    </p:spTree>
    <p:extLst>
      <p:ext uri="{BB962C8B-B14F-4D97-AF65-F5344CB8AC3E}">
        <p14:creationId xmlns:p14="http://schemas.microsoft.com/office/powerpoint/2010/main" val="3535431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3" descr="SPM-3_plenary"/>
          <p:cNvPicPr>
            <a:picLocks noChangeAspect="1" noChangeArrowheads="1"/>
          </p:cNvPicPr>
          <p:nvPr/>
        </p:nvPicPr>
        <p:blipFill>
          <a:blip r:embed="rId3"/>
          <a:srcRect/>
          <a:stretch>
            <a:fillRect/>
          </a:stretch>
        </p:blipFill>
        <p:spPr bwMode="auto">
          <a:xfrm>
            <a:off x="3751263" y="373063"/>
            <a:ext cx="5392737" cy="6484937"/>
          </a:xfrm>
          <a:prstGeom prst="rect">
            <a:avLst/>
          </a:prstGeom>
          <a:noFill/>
          <a:ln w="9525">
            <a:noFill/>
            <a:miter lim="800000"/>
            <a:headEnd/>
            <a:tailEnd/>
          </a:ln>
        </p:spPr>
      </p:pic>
      <p:grpSp>
        <p:nvGrpSpPr>
          <p:cNvPr id="2" name="Group 4"/>
          <p:cNvGrpSpPr>
            <a:grpSpLocks/>
          </p:cNvGrpSpPr>
          <p:nvPr/>
        </p:nvGrpSpPr>
        <p:grpSpPr bwMode="auto">
          <a:xfrm>
            <a:off x="622300" y="1387475"/>
            <a:ext cx="3302000" cy="1200150"/>
            <a:chOff x="658" y="959"/>
            <a:chExt cx="2080" cy="756"/>
          </a:xfrm>
        </p:grpSpPr>
        <p:sp>
          <p:nvSpPr>
            <p:cNvPr id="88075" name="Rectangle 5"/>
            <p:cNvSpPr>
              <a:spLocks noChangeArrowheads="1"/>
            </p:cNvSpPr>
            <p:nvPr/>
          </p:nvSpPr>
          <p:spPr bwMode="auto">
            <a:xfrm>
              <a:off x="658" y="959"/>
              <a:ext cx="1723" cy="756"/>
            </a:xfrm>
            <a:prstGeom prst="rect">
              <a:avLst/>
            </a:prstGeom>
            <a:noFill/>
            <a:ln w="9525">
              <a:noFill/>
              <a:miter lim="800000"/>
              <a:headEnd/>
              <a:tailEnd/>
            </a:ln>
          </p:spPr>
          <p:txBody>
            <a:bodyPr>
              <a:spAutoFit/>
            </a:bodyPr>
            <a:lstStyle/>
            <a:p>
              <a:endParaRPr lang="en-US" sz="2400">
                <a:latin typeface="Calibri" pitchFamily="34" charset="0"/>
                <a:ea typeface="ＭＳ Ｐゴシック"/>
                <a:cs typeface="ＭＳ Ｐゴシック"/>
              </a:endParaRPr>
            </a:p>
            <a:p>
              <a:r>
                <a:rPr lang="en-US" sz="2400">
                  <a:latin typeface="Calibri" pitchFamily="34" charset="0"/>
                  <a:ea typeface="ＭＳ Ｐゴシック"/>
                  <a:cs typeface="ＭＳ Ｐゴシック"/>
                </a:rPr>
                <a:t>Rising atmospheric temperature</a:t>
              </a:r>
            </a:p>
          </p:txBody>
        </p:sp>
        <p:sp>
          <p:nvSpPr>
            <p:cNvPr id="88076" name="Line 6"/>
            <p:cNvSpPr>
              <a:spLocks noChangeShapeType="1"/>
            </p:cNvSpPr>
            <p:nvPr/>
          </p:nvSpPr>
          <p:spPr bwMode="auto">
            <a:xfrm>
              <a:off x="2175" y="1537"/>
              <a:ext cx="563" cy="138"/>
            </a:xfrm>
            <a:prstGeom prst="line">
              <a:avLst/>
            </a:prstGeom>
            <a:noFill/>
            <a:ln w="34925">
              <a:solidFill>
                <a:srgbClr val="FF0000"/>
              </a:solidFill>
              <a:round/>
              <a:headEnd/>
              <a:tailEnd type="arrow" w="med" len="med"/>
            </a:ln>
          </p:spPr>
          <p:txBody>
            <a:bodyPr wrap="none" anchor="ctr"/>
            <a:lstStyle/>
            <a:p>
              <a:endParaRPr lang="en-US"/>
            </a:p>
          </p:txBody>
        </p:sp>
      </p:grpSp>
      <p:grpSp>
        <p:nvGrpSpPr>
          <p:cNvPr id="3" name="Group 7"/>
          <p:cNvGrpSpPr>
            <a:grpSpLocks/>
          </p:cNvGrpSpPr>
          <p:nvPr/>
        </p:nvGrpSpPr>
        <p:grpSpPr bwMode="auto">
          <a:xfrm>
            <a:off x="936625" y="3182938"/>
            <a:ext cx="2990850" cy="639762"/>
            <a:chOff x="750" y="2287"/>
            <a:chExt cx="1884" cy="434"/>
          </a:xfrm>
        </p:grpSpPr>
        <p:sp>
          <p:nvSpPr>
            <p:cNvPr id="88073" name="Text Box 8"/>
            <p:cNvSpPr txBox="1">
              <a:spLocks noChangeArrowheads="1"/>
            </p:cNvSpPr>
            <p:nvPr/>
          </p:nvSpPr>
          <p:spPr bwMode="auto">
            <a:xfrm>
              <a:off x="750" y="2287"/>
              <a:ext cx="1325" cy="313"/>
            </a:xfrm>
            <a:prstGeom prst="rect">
              <a:avLst/>
            </a:prstGeom>
            <a:noFill/>
            <a:ln w="9525">
              <a:noFill/>
              <a:miter lim="800000"/>
              <a:headEnd/>
              <a:tailEnd/>
            </a:ln>
          </p:spPr>
          <p:txBody>
            <a:bodyPr>
              <a:spAutoFit/>
            </a:bodyPr>
            <a:lstStyle/>
            <a:p>
              <a:pPr>
                <a:spcBef>
                  <a:spcPct val="50000"/>
                </a:spcBef>
              </a:pPr>
              <a:r>
                <a:rPr lang="en-US" sz="2400">
                  <a:latin typeface="Calibri" pitchFamily="34" charset="0"/>
                </a:rPr>
                <a:t>Rising sea level </a:t>
              </a:r>
            </a:p>
          </p:txBody>
        </p:sp>
        <p:sp>
          <p:nvSpPr>
            <p:cNvPr id="88074" name="Line 9"/>
            <p:cNvSpPr>
              <a:spLocks noChangeShapeType="1"/>
            </p:cNvSpPr>
            <p:nvPr/>
          </p:nvSpPr>
          <p:spPr bwMode="auto">
            <a:xfrm>
              <a:off x="2071" y="2583"/>
              <a:ext cx="563" cy="138"/>
            </a:xfrm>
            <a:prstGeom prst="line">
              <a:avLst/>
            </a:prstGeom>
            <a:noFill/>
            <a:ln w="34925">
              <a:solidFill>
                <a:srgbClr val="FF0000"/>
              </a:solidFill>
              <a:round/>
              <a:headEnd/>
              <a:tailEnd type="arrow" w="med" len="med"/>
            </a:ln>
          </p:spPr>
          <p:txBody>
            <a:bodyPr wrap="none" anchor="ctr"/>
            <a:lstStyle/>
            <a:p>
              <a:endParaRPr lang="en-US"/>
            </a:p>
          </p:txBody>
        </p:sp>
      </p:grpSp>
      <p:grpSp>
        <p:nvGrpSpPr>
          <p:cNvPr id="4" name="Group 10"/>
          <p:cNvGrpSpPr>
            <a:grpSpLocks/>
          </p:cNvGrpSpPr>
          <p:nvPr/>
        </p:nvGrpSpPr>
        <p:grpSpPr bwMode="auto">
          <a:xfrm>
            <a:off x="339725" y="3822700"/>
            <a:ext cx="3951288" cy="2308225"/>
            <a:chOff x="832" y="2916"/>
            <a:chExt cx="1864" cy="1454"/>
          </a:xfrm>
        </p:grpSpPr>
        <p:sp>
          <p:nvSpPr>
            <p:cNvPr id="88071" name="Text Box 11"/>
            <p:cNvSpPr txBox="1">
              <a:spLocks noChangeArrowheads="1"/>
            </p:cNvSpPr>
            <p:nvPr/>
          </p:nvSpPr>
          <p:spPr bwMode="auto">
            <a:xfrm>
              <a:off x="832" y="2916"/>
              <a:ext cx="1424" cy="1454"/>
            </a:xfrm>
            <a:prstGeom prst="rect">
              <a:avLst/>
            </a:prstGeom>
            <a:noFill/>
            <a:ln w="9525">
              <a:noFill/>
              <a:miter lim="800000"/>
              <a:headEnd/>
              <a:tailEnd/>
            </a:ln>
          </p:spPr>
          <p:txBody>
            <a:bodyPr wrap="square">
              <a:spAutoFit/>
            </a:bodyPr>
            <a:lstStyle/>
            <a:p>
              <a:pPr>
                <a:spcBef>
                  <a:spcPct val="50000"/>
                </a:spcBef>
              </a:pPr>
              <a:r>
                <a:rPr lang="en-US" sz="2400" dirty="0">
                  <a:latin typeface="Calibri" pitchFamily="34" charset="0"/>
                </a:rPr>
                <a:t>Reductions in NH snow cover</a:t>
              </a:r>
            </a:p>
            <a:p>
              <a:pPr>
                <a:spcBef>
                  <a:spcPct val="50000"/>
                </a:spcBef>
              </a:pPr>
              <a:r>
                <a:rPr lang="en-US" sz="2400" dirty="0">
                  <a:latin typeface="Calibri" pitchFamily="34" charset="0"/>
                </a:rPr>
                <a:t>And oceans..</a:t>
              </a:r>
            </a:p>
            <a:p>
              <a:pPr>
                <a:spcBef>
                  <a:spcPct val="50000"/>
                </a:spcBef>
              </a:pPr>
              <a:r>
                <a:rPr lang="en-US" sz="2400" dirty="0">
                  <a:latin typeface="Calibri" pitchFamily="34" charset="0"/>
                </a:rPr>
                <a:t>And upper atmosphere….</a:t>
              </a:r>
            </a:p>
          </p:txBody>
        </p:sp>
        <p:sp>
          <p:nvSpPr>
            <p:cNvPr id="88072" name="Line 12"/>
            <p:cNvSpPr>
              <a:spLocks noChangeShapeType="1"/>
            </p:cNvSpPr>
            <p:nvPr/>
          </p:nvSpPr>
          <p:spPr bwMode="auto">
            <a:xfrm>
              <a:off x="2133" y="3608"/>
              <a:ext cx="563" cy="138"/>
            </a:xfrm>
            <a:prstGeom prst="line">
              <a:avLst/>
            </a:prstGeom>
            <a:noFill/>
            <a:ln w="34925">
              <a:solidFill>
                <a:srgbClr val="FF0000"/>
              </a:solidFill>
              <a:round/>
              <a:headEnd/>
              <a:tailEnd type="arrow" w="med" len="med"/>
            </a:ln>
          </p:spPr>
          <p:txBody>
            <a:bodyPr wrap="none" anchor="ctr"/>
            <a:lstStyle/>
            <a:p>
              <a:endParaRPr lang="en-US"/>
            </a:p>
          </p:txBody>
        </p:sp>
      </p:grpSp>
      <p:sp>
        <p:nvSpPr>
          <p:cNvPr id="88070" name="Text Box 13"/>
          <p:cNvSpPr txBox="1">
            <a:spLocks noChangeArrowheads="1"/>
          </p:cNvSpPr>
          <p:nvPr/>
        </p:nvSpPr>
        <p:spPr bwMode="auto">
          <a:xfrm>
            <a:off x="449263" y="512437"/>
            <a:ext cx="3005137" cy="1077912"/>
          </a:xfrm>
          <a:prstGeom prst="rect">
            <a:avLst/>
          </a:prstGeom>
          <a:noFill/>
          <a:ln w="9525">
            <a:noFill/>
            <a:miter lim="800000"/>
            <a:headEnd/>
            <a:tailEnd/>
          </a:ln>
        </p:spPr>
        <p:txBody>
          <a:bodyPr>
            <a:spAutoFit/>
          </a:bodyPr>
          <a:lstStyle/>
          <a:p>
            <a:pPr>
              <a:spcBef>
                <a:spcPct val="50000"/>
              </a:spcBef>
            </a:pPr>
            <a:r>
              <a:rPr lang="en-US" sz="3200" b="1" dirty="0">
                <a:solidFill>
                  <a:srgbClr val="000000"/>
                </a:solidFill>
                <a:latin typeface="Calibri" pitchFamily="34" charset="0"/>
              </a:rPr>
              <a:t>Warming is Unequivocal</a:t>
            </a:r>
            <a:endParaRPr lang="en-US" dirty="0">
              <a:solidFill>
                <a:srgbClr val="000000"/>
              </a:solidFill>
              <a:latin typeface="Calibri" pitchFamily="34" charset="0"/>
            </a:endParaRPr>
          </a:p>
        </p:txBody>
      </p:sp>
    </p:spTree>
    <p:extLst>
      <p:ext uri="{BB962C8B-B14F-4D97-AF65-F5344CB8AC3E}">
        <p14:creationId xmlns:p14="http://schemas.microsoft.com/office/powerpoint/2010/main" val="1565678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r>
              <a:rPr lang="en-US" smtClean="0"/>
              <a:t>How the West Has Warmed</a:t>
            </a:r>
          </a:p>
        </p:txBody>
      </p:sp>
      <p:sp>
        <p:nvSpPr>
          <p:cNvPr id="51202" name="Rectangle 3"/>
          <p:cNvSpPr>
            <a:spLocks noGrp="1" noChangeArrowheads="1"/>
          </p:cNvSpPr>
          <p:nvPr>
            <p:ph type="body" idx="1"/>
          </p:nvPr>
        </p:nvSpPr>
        <p:spPr/>
        <p:txBody>
          <a:bodyPr/>
          <a:lstStyle/>
          <a:p>
            <a:endParaRPr lang="en-US" smtClean="0"/>
          </a:p>
        </p:txBody>
      </p:sp>
      <p:pic>
        <p:nvPicPr>
          <p:cNvPr id="51203" name="Picture 5" descr="westustjjats-prism"/>
          <p:cNvPicPr>
            <a:picLocks noChangeAspect="1" noChangeArrowheads="1"/>
          </p:cNvPicPr>
          <p:nvPr/>
        </p:nvPicPr>
        <p:blipFill>
          <a:blip r:embed="rId3"/>
          <a:srcRect b="18248"/>
          <a:stretch>
            <a:fillRect/>
          </a:stretch>
        </p:blipFill>
        <p:spPr bwMode="auto">
          <a:xfrm>
            <a:off x="4464050" y="1524000"/>
            <a:ext cx="4651375" cy="3932238"/>
          </a:xfrm>
          <a:prstGeom prst="rect">
            <a:avLst/>
          </a:prstGeom>
          <a:noFill/>
          <a:ln w="9525">
            <a:noFill/>
            <a:miter lim="800000"/>
            <a:headEnd/>
            <a:tailEnd/>
          </a:ln>
        </p:spPr>
      </p:pic>
      <p:pic>
        <p:nvPicPr>
          <p:cNvPr id="51204" name="Picture 6"/>
          <p:cNvPicPr>
            <a:picLocks noChangeAspect="1" noChangeArrowheads="1"/>
          </p:cNvPicPr>
          <p:nvPr/>
        </p:nvPicPr>
        <p:blipFill>
          <a:blip r:embed="rId4"/>
          <a:srcRect/>
          <a:stretch>
            <a:fillRect/>
          </a:stretch>
        </p:blipFill>
        <p:spPr bwMode="auto">
          <a:xfrm>
            <a:off x="50800" y="1531938"/>
            <a:ext cx="4394200" cy="3946525"/>
          </a:xfrm>
          <a:prstGeom prst="rect">
            <a:avLst/>
          </a:prstGeom>
          <a:noFill/>
          <a:ln w="9525">
            <a:noFill/>
            <a:miter lim="800000"/>
            <a:headEnd/>
            <a:tailEnd/>
          </a:ln>
        </p:spPr>
      </p:pic>
      <p:sp>
        <p:nvSpPr>
          <p:cNvPr id="51205" name="Text Box 8"/>
          <p:cNvSpPr txBox="1">
            <a:spLocks noChangeArrowheads="1"/>
          </p:cNvSpPr>
          <p:nvPr/>
        </p:nvSpPr>
        <p:spPr bwMode="auto">
          <a:xfrm>
            <a:off x="2843213" y="6186488"/>
            <a:ext cx="3709987" cy="519112"/>
          </a:xfrm>
          <a:prstGeom prst="rect">
            <a:avLst/>
          </a:prstGeom>
          <a:noFill/>
          <a:ln w="9525">
            <a:noFill/>
            <a:miter lim="800000"/>
            <a:headEnd/>
            <a:tailEnd/>
          </a:ln>
        </p:spPr>
        <p:txBody>
          <a:bodyPr wrap="none">
            <a:spAutoFit/>
          </a:bodyPr>
          <a:lstStyle/>
          <a:p>
            <a:r>
              <a:rPr lang="en-US" sz="2800">
                <a:latin typeface="Calibri" pitchFamily="34" charset="0"/>
              </a:rPr>
              <a:t>…and overachieved…</a:t>
            </a:r>
          </a:p>
        </p:txBody>
      </p:sp>
    </p:spTree>
    <p:extLst>
      <p:ext uri="{BB962C8B-B14F-4D97-AF65-F5344CB8AC3E}">
        <p14:creationId xmlns:p14="http://schemas.microsoft.com/office/powerpoint/2010/main" val="26412041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Idaho and Pacific Northwest</a:t>
            </a:r>
            <a:endParaRPr lang="en-US" dirty="0"/>
          </a:p>
        </p:txBody>
      </p:sp>
      <p:sp>
        <p:nvSpPr>
          <p:cNvPr id="3" name="Content Placeholder 2"/>
          <p:cNvSpPr>
            <a:spLocks noGrp="1"/>
          </p:cNvSpPr>
          <p:nvPr>
            <p:ph idx="1"/>
          </p:nvPr>
        </p:nvSpPr>
        <p:spPr/>
        <p:txBody>
          <a:bodyPr>
            <a:normAutofit fontScale="92500"/>
          </a:bodyPr>
          <a:lstStyle/>
          <a:p>
            <a:pPr>
              <a:lnSpc>
                <a:spcPct val="90000"/>
              </a:lnSpc>
            </a:pPr>
            <a:r>
              <a:rPr lang="en-US" b="1" dirty="0" smtClean="0"/>
              <a:t>Very Likely/Certain</a:t>
            </a:r>
          </a:p>
          <a:p>
            <a:pPr lvl="1">
              <a:lnSpc>
                <a:spcPct val="90000"/>
              </a:lnSpc>
            </a:pPr>
            <a:r>
              <a:rPr lang="en-US" dirty="0" smtClean="0"/>
              <a:t>Warmer Temperatures</a:t>
            </a:r>
          </a:p>
          <a:p>
            <a:pPr lvl="1">
              <a:lnSpc>
                <a:spcPct val="90000"/>
              </a:lnSpc>
            </a:pPr>
            <a:r>
              <a:rPr lang="en-US" dirty="0" smtClean="0"/>
              <a:t>Increased Frequency and Intensity of Heat Waves</a:t>
            </a:r>
          </a:p>
          <a:p>
            <a:pPr lvl="1">
              <a:lnSpc>
                <a:spcPct val="90000"/>
              </a:lnSpc>
            </a:pPr>
            <a:r>
              <a:rPr lang="en-US" dirty="0" smtClean="0"/>
              <a:t>Decrease in snow at lower-to-mid elevations</a:t>
            </a:r>
          </a:p>
          <a:p>
            <a:pPr lvl="1">
              <a:lnSpc>
                <a:spcPct val="90000"/>
              </a:lnSpc>
            </a:pPr>
            <a:r>
              <a:rPr lang="en-US" dirty="0" smtClean="0"/>
              <a:t>Rain on Snow events for mid-elevation watersheds.</a:t>
            </a:r>
          </a:p>
          <a:p>
            <a:pPr>
              <a:lnSpc>
                <a:spcPct val="90000"/>
              </a:lnSpc>
            </a:pPr>
            <a:r>
              <a:rPr lang="en-US" b="1" dirty="0" smtClean="0"/>
              <a:t>Likely</a:t>
            </a:r>
          </a:p>
          <a:p>
            <a:pPr lvl="1">
              <a:lnSpc>
                <a:spcPct val="90000"/>
              </a:lnSpc>
            </a:pPr>
            <a:r>
              <a:rPr lang="en-US" dirty="0" smtClean="0"/>
              <a:t>Increase in winter precipitation, decrease in summer</a:t>
            </a:r>
          </a:p>
          <a:p>
            <a:pPr lvl="1">
              <a:lnSpc>
                <a:spcPct val="90000"/>
              </a:lnSpc>
            </a:pPr>
            <a:r>
              <a:rPr lang="en-US" dirty="0" smtClean="0"/>
              <a:t>Increased Intensity of heaviest precipitation</a:t>
            </a:r>
          </a:p>
          <a:p>
            <a:pPr lvl="1">
              <a:lnSpc>
                <a:spcPct val="90000"/>
              </a:lnSpc>
            </a:pPr>
            <a:r>
              <a:rPr lang="en-US" dirty="0" smtClean="0"/>
              <a:t>Increased length of fire season</a:t>
            </a:r>
          </a:p>
          <a:p>
            <a:endParaRPr lang="en-US" dirty="0"/>
          </a:p>
        </p:txBody>
      </p:sp>
    </p:spTree>
    <p:extLst>
      <p:ext uri="{BB962C8B-B14F-4D97-AF65-F5344CB8AC3E}">
        <p14:creationId xmlns:p14="http://schemas.microsoft.com/office/powerpoint/2010/main" val="31434736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t>Precipitation</a:t>
            </a:r>
          </a:p>
        </p:txBody>
      </p:sp>
      <p:sp>
        <p:nvSpPr>
          <p:cNvPr id="34819" name="Rectangle 3"/>
          <p:cNvSpPr>
            <a:spLocks noGrp="1" noChangeArrowheads="1"/>
          </p:cNvSpPr>
          <p:nvPr>
            <p:ph type="body" idx="1"/>
          </p:nvPr>
        </p:nvSpPr>
        <p:spPr>
          <a:xfrm>
            <a:off x="152400" y="1600200"/>
            <a:ext cx="8991600" cy="4876800"/>
          </a:xfrm>
        </p:spPr>
        <p:txBody>
          <a:bodyPr/>
          <a:lstStyle/>
          <a:p>
            <a:pPr>
              <a:buFont typeface="Wingdings" charset="0"/>
              <a:buNone/>
            </a:pPr>
            <a:r>
              <a:rPr lang="en-US" b="1"/>
              <a:t>Likely</a:t>
            </a:r>
          </a:p>
          <a:p>
            <a:pPr>
              <a:buFont typeface="Wingdings" charset="0"/>
              <a:buNone/>
            </a:pPr>
            <a:r>
              <a:rPr lang="en-US"/>
              <a:t>	</a:t>
            </a:r>
            <a:r>
              <a:rPr lang="en-US" sz="2800"/>
              <a:t>Increase in winter precipitation </a:t>
            </a:r>
          </a:p>
          <a:p>
            <a:pPr>
              <a:buFont typeface="Wingdings" charset="0"/>
              <a:buNone/>
            </a:pPr>
            <a:r>
              <a:rPr lang="en-US" sz="2800"/>
              <a:t>	Decrease in summer precipitation</a:t>
            </a:r>
            <a:endParaRPr lang="en-US" sz="2800" i="1"/>
          </a:p>
          <a:p>
            <a:pPr>
              <a:buFont typeface="Wingdings" charset="0"/>
              <a:buNone/>
            </a:pPr>
            <a:r>
              <a:rPr lang="en-US" sz="2800"/>
              <a:t>	Increase in Intensity of heaviest precipitation</a:t>
            </a:r>
          </a:p>
          <a:p>
            <a:pPr>
              <a:buFont typeface="Wingdings" charset="0"/>
              <a:buNone/>
            </a:pPr>
            <a:endParaRPr lang="en-US" sz="2800" b="1"/>
          </a:p>
          <a:p>
            <a:pPr>
              <a:buFont typeface="Wingdings" charset="0"/>
              <a:buNone/>
            </a:pPr>
            <a:r>
              <a:rPr lang="en-US" b="1"/>
              <a:t>Highly Likely</a:t>
            </a:r>
          </a:p>
          <a:p>
            <a:pPr>
              <a:buFont typeface="Wingdings" charset="0"/>
              <a:buNone/>
            </a:pPr>
            <a:r>
              <a:rPr lang="en-US"/>
              <a:t>	</a:t>
            </a:r>
            <a:r>
              <a:rPr lang="en-US" sz="2800"/>
              <a:t>Decrease in snowfall</a:t>
            </a:r>
          </a:p>
          <a:p>
            <a:pPr>
              <a:buFont typeface="Wingdings" charset="0"/>
              <a:buNone/>
            </a:pPr>
            <a:r>
              <a:rPr lang="en-US" sz="2800"/>
              <a:t>	Rain on Snow events for mid-elevation watersheds</a:t>
            </a:r>
          </a:p>
        </p:txBody>
      </p:sp>
    </p:spTree>
    <p:extLst>
      <p:ext uri="{BB962C8B-B14F-4D97-AF65-F5344CB8AC3E}">
        <p14:creationId xmlns:p14="http://schemas.microsoft.com/office/powerpoint/2010/main" val="16360386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5" name="Picture 3" descr="cool_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1905000"/>
            <a:ext cx="5410200" cy="3074988"/>
          </a:xfrm>
          <a:prstGeom prst="rect">
            <a:avLst/>
          </a:prstGeom>
          <a:noFill/>
          <a:extLst>
            <a:ext uri="{909E8E84-426E-40dd-AFC4-6F175D3DCCD1}">
              <a14:hiddenFill xmlns:a14="http://schemas.microsoft.com/office/drawing/2010/main">
                <a:solidFill>
                  <a:srgbClr val="FFFFFF"/>
                </a:solidFill>
              </a14:hiddenFill>
            </a:ext>
          </a:extLst>
        </p:spPr>
      </p:pic>
      <p:sp>
        <p:nvSpPr>
          <p:cNvPr id="38916" name="Rectangle 4"/>
          <p:cNvSpPr>
            <a:spLocks noGrp="1" noChangeArrowheads="1"/>
          </p:cNvSpPr>
          <p:nvPr>
            <p:ph type="title"/>
          </p:nvPr>
        </p:nvSpPr>
        <p:spPr>
          <a:noFill/>
          <a:ln/>
        </p:spPr>
        <p:txBody>
          <a:bodyPr>
            <a:normAutofit fontScale="90000"/>
          </a:bodyPr>
          <a:lstStyle/>
          <a:p>
            <a:pPr eaLnBrk="0" hangingPunct="0"/>
            <a:r>
              <a:rPr lang="en-US" sz="2400" b="1" i="1"/>
              <a:t>20th Century Precipitation Maker</a:t>
            </a:r>
            <a:br>
              <a:rPr lang="en-US" sz="2400" b="1" i="1"/>
            </a:br>
            <a:r>
              <a:rPr lang="en-US" sz="2400" b="1" i="1"/>
              <a:t/>
            </a:r>
            <a:br>
              <a:rPr lang="en-US" sz="2400" b="1" i="1"/>
            </a:br>
            <a:r>
              <a:rPr lang="en-US" sz="2400"/>
              <a:t>Majority of mountain precip stored in snow pack, no immediate impact for runoff</a:t>
            </a:r>
          </a:p>
        </p:txBody>
      </p:sp>
    </p:spTree>
    <p:extLst>
      <p:ext uri="{BB962C8B-B14F-4D97-AF65-F5344CB8AC3E}">
        <p14:creationId xmlns:p14="http://schemas.microsoft.com/office/powerpoint/2010/main" val="374165038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warm_stor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338" y="1905000"/>
            <a:ext cx="5435600" cy="3089275"/>
          </a:xfrm>
          <a:prstGeom prst="rect">
            <a:avLst/>
          </a:prstGeom>
          <a:noFill/>
          <a:extLst>
            <a:ext uri="{909E8E84-426E-40dd-AFC4-6F175D3DCCD1}">
              <a14:hiddenFill xmlns:a14="http://schemas.microsoft.com/office/drawing/2010/main">
                <a:solidFill>
                  <a:srgbClr val="FFFFFF"/>
                </a:solidFill>
              </a14:hiddenFill>
            </a:ext>
          </a:extLst>
        </p:spPr>
      </p:pic>
      <p:sp>
        <p:nvSpPr>
          <p:cNvPr id="39939" name="Line 3"/>
          <p:cNvSpPr>
            <a:spLocks noChangeShapeType="1"/>
          </p:cNvSpPr>
          <p:nvPr/>
        </p:nvSpPr>
        <p:spPr bwMode="auto">
          <a:xfrm>
            <a:off x="6629400" y="3775075"/>
            <a:ext cx="609600" cy="457200"/>
          </a:xfrm>
          <a:prstGeom prst="line">
            <a:avLst/>
          </a:prstGeom>
          <a:noFill/>
          <a:ln w="38100">
            <a:solidFill>
              <a:srgbClr val="66CC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940" name="Rectangle 4"/>
          <p:cNvSpPr>
            <a:spLocks noChangeArrowheads="1"/>
          </p:cNvSpPr>
          <p:nvPr/>
        </p:nvSpPr>
        <p:spPr bwMode="auto">
          <a:xfrm rot="2384949">
            <a:off x="6931025" y="4348163"/>
            <a:ext cx="6556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400">
                <a:cs typeface="ＭＳ Ｐゴシック" charset="0"/>
              </a:rPr>
              <a:t>runoff</a:t>
            </a:r>
          </a:p>
        </p:txBody>
      </p:sp>
      <p:sp>
        <p:nvSpPr>
          <p:cNvPr id="39941" name="Rectangle 5"/>
          <p:cNvSpPr>
            <a:spLocks noGrp="1" noChangeArrowheads="1"/>
          </p:cNvSpPr>
          <p:nvPr>
            <p:ph type="title"/>
          </p:nvPr>
        </p:nvSpPr>
        <p:spPr>
          <a:noFill/>
          <a:ln/>
        </p:spPr>
        <p:txBody>
          <a:bodyPr>
            <a:normAutofit fontScale="90000"/>
          </a:bodyPr>
          <a:lstStyle/>
          <a:p>
            <a:pPr eaLnBrk="0" hangingPunct="0"/>
            <a:r>
              <a:rPr lang="en-US" sz="3200" b="1" i="1"/>
              <a:t>21st Century Precipitation Maker</a:t>
            </a:r>
            <a:br>
              <a:rPr lang="en-US" sz="3200" b="1" i="1"/>
            </a:br>
            <a:r>
              <a:rPr lang="en-US" sz="2400" b="1" i="1"/>
              <a:t/>
            </a:r>
            <a:br>
              <a:rPr lang="en-US" sz="2400" b="1" i="1"/>
            </a:br>
            <a:r>
              <a:rPr lang="en-US" sz="2400"/>
              <a:t>Significant reduction in precip stored in snow pack, immediate impact for runoff</a:t>
            </a:r>
          </a:p>
        </p:txBody>
      </p:sp>
      <p:sp useBgFill="1">
        <p:nvSpPr>
          <p:cNvPr id="39942" name="Rectangle 6"/>
          <p:cNvSpPr>
            <a:spLocks noChangeArrowheads="1"/>
          </p:cNvSpPr>
          <p:nvPr/>
        </p:nvSpPr>
        <p:spPr bwMode="auto">
          <a:xfrm>
            <a:off x="1913333" y="5261741"/>
            <a:ext cx="5714606" cy="92333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ctr" eaLnBrk="1" hangingPunct="1"/>
            <a:r>
              <a:rPr lang="ja-JP" altLang="en-US" b="1" dirty="0">
                <a:latin typeface="Arial"/>
              </a:rPr>
              <a:t>“</a:t>
            </a:r>
            <a:r>
              <a:rPr lang="en-US" b="1" dirty="0"/>
              <a:t>Climate Change</a:t>
            </a:r>
            <a:r>
              <a:rPr lang="ja-JP" altLang="en-US" b="1" dirty="0">
                <a:latin typeface="Arial"/>
              </a:rPr>
              <a:t>”</a:t>
            </a:r>
            <a:r>
              <a:rPr lang="en-US" b="1" dirty="0"/>
              <a:t> Flood</a:t>
            </a:r>
          </a:p>
          <a:p>
            <a:pPr algn="ctr" eaLnBrk="1" hangingPunct="1"/>
            <a:r>
              <a:rPr lang="en-US" dirty="0"/>
              <a:t>Average Snow level increase of 1-2k </a:t>
            </a:r>
            <a:r>
              <a:rPr lang="en-US" dirty="0" err="1"/>
              <a:t>ft</a:t>
            </a:r>
            <a:endParaRPr lang="en-US" dirty="0"/>
          </a:p>
          <a:p>
            <a:pPr algn="ctr" eaLnBrk="1" hangingPunct="1"/>
            <a:r>
              <a:rPr lang="en-US" dirty="0"/>
              <a:t>Increased atmospheric H</a:t>
            </a:r>
            <a:r>
              <a:rPr lang="en-US" baseline="-25000" dirty="0"/>
              <a:t>2</a:t>
            </a:r>
            <a:r>
              <a:rPr lang="en-US" dirty="0"/>
              <a:t>O = increased heavy events</a:t>
            </a:r>
          </a:p>
        </p:txBody>
      </p:sp>
    </p:spTree>
    <p:extLst>
      <p:ext uri="{BB962C8B-B14F-4D97-AF65-F5344CB8AC3E}">
        <p14:creationId xmlns:p14="http://schemas.microsoft.com/office/powerpoint/2010/main" val="2917574854"/>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4"/>
          <p:cNvGraphicFramePr>
            <a:graphicFrameLocks noChangeAspect="1"/>
          </p:cNvGraphicFramePr>
          <p:nvPr/>
        </p:nvGraphicFramePr>
        <p:xfrm>
          <a:off x="381000" y="738188"/>
          <a:ext cx="8382000" cy="5967412"/>
        </p:xfrm>
        <a:graphic>
          <a:graphicData uri="http://schemas.openxmlformats.org/presentationml/2006/ole">
            <mc:AlternateContent xmlns:mc="http://schemas.openxmlformats.org/markup-compatibility/2006">
              <mc:Choice xmlns:v="urn:schemas-microsoft-com:vml" Requires="v">
                <p:oleObj spid="_x0000_s11270" name="Chart" r:id="rId3" imgW="5886450" imgH="4191203" progId="Excel.Chart.8">
                  <p:embed/>
                </p:oleObj>
              </mc:Choice>
              <mc:Fallback>
                <p:oleObj name="Chart" r:id="rId3" imgW="5886450" imgH="4191203"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738188"/>
                        <a:ext cx="8382000" cy="596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0963" name="Text Box 5"/>
          <p:cNvSpPr txBox="1">
            <a:spLocks noChangeArrowheads="1"/>
          </p:cNvSpPr>
          <p:nvPr/>
        </p:nvSpPr>
        <p:spPr bwMode="auto">
          <a:xfrm>
            <a:off x="190500" y="228600"/>
            <a:ext cx="9034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sz="2400" dirty="0">
                <a:solidFill>
                  <a:srgbClr val="595959"/>
                </a:solidFill>
                <a:latin typeface="Trebuchet MS"/>
                <a:cs typeface="Trebuchet MS"/>
              </a:rPr>
              <a:t>Historical and Projected 21</a:t>
            </a:r>
            <a:r>
              <a:rPr lang="en-US" sz="2400" baseline="30000" dirty="0">
                <a:solidFill>
                  <a:srgbClr val="595959"/>
                </a:solidFill>
                <a:latin typeface="Trebuchet MS"/>
                <a:cs typeface="Trebuchet MS"/>
              </a:rPr>
              <a:t>st</a:t>
            </a:r>
            <a:r>
              <a:rPr lang="en-US" sz="2400" dirty="0">
                <a:solidFill>
                  <a:srgbClr val="595959"/>
                </a:solidFill>
                <a:latin typeface="Trebuchet MS"/>
                <a:cs typeface="Trebuchet MS"/>
              </a:rPr>
              <a:t> Century Flows for the A1b Scenario</a:t>
            </a:r>
          </a:p>
        </p:txBody>
      </p:sp>
      <p:sp>
        <p:nvSpPr>
          <p:cNvPr id="40964" name="Text Box 6"/>
          <p:cNvSpPr txBox="1">
            <a:spLocks noChangeArrowheads="1"/>
          </p:cNvSpPr>
          <p:nvPr/>
        </p:nvSpPr>
        <p:spPr bwMode="auto">
          <a:xfrm>
            <a:off x="3013075" y="5257800"/>
            <a:ext cx="1935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algn="ctr" eaLnBrk="1" hangingPunct="1"/>
            <a:r>
              <a:rPr lang="en-US" sz="2400"/>
              <a:t>Yakima River</a:t>
            </a:r>
          </a:p>
        </p:txBody>
      </p:sp>
      <p:sp>
        <p:nvSpPr>
          <p:cNvPr id="40965" name="Text Box 5"/>
          <p:cNvSpPr txBox="1">
            <a:spLocks noChangeArrowheads="1"/>
          </p:cNvSpPr>
          <p:nvPr/>
        </p:nvSpPr>
        <p:spPr bwMode="auto">
          <a:xfrm>
            <a:off x="2590800" y="1371600"/>
            <a:ext cx="8510588"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pPr>
              <a:spcBef>
                <a:spcPct val="50000"/>
              </a:spcBef>
            </a:pPr>
            <a:r>
              <a:rPr lang="en-US" sz="2400" b="1">
                <a:solidFill>
                  <a:srgbClr val="F40403"/>
                </a:solidFill>
                <a:effectLst>
                  <a:outerShdw blurRad="38100" dist="38100" dir="2700000" algn="tl">
                    <a:srgbClr val="000000"/>
                  </a:outerShdw>
                </a:effectLst>
                <a:cs typeface="ＭＳ Ｐゴシック" charset="0"/>
              </a:rPr>
              <a:t>Increased Winter Flows</a:t>
            </a:r>
          </a:p>
        </p:txBody>
      </p:sp>
      <p:sp>
        <p:nvSpPr>
          <p:cNvPr id="40966" name="Text Box 6"/>
          <p:cNvSpPr txBox="1">
            <a:spLocks noChangeArrowheads="1"/>
          </p:cNvSpPr>
          <p:nvPr/>
        </p:nvSpPr>
        <p:spPr bwMode="auto">
          <a:xfrm>
            <a:off x="2819400" y="5372100"/>
            <a:ext cx="8510588" cy="685800"/>
          </a:xfrm>
          <a:prstGeom prst="rect">
            <a:avLst/>
          </a:prstGeom>
          <a:noFill/>
          <a:ln>
            <a:noFill/>
          </a:ln>
          <a:effectLst>
            <a:outerShdw blurRad="50800" dist="25399" dir="27000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p>
            <a:pPr>
              <a:spcBef>
                <a:spcPct val="50000"/>
              </a:spcBef>
            </a:pPr>
            <a:r>
              <a:rPr lang="en-US" sz="2400" b="1" dirty="0">
                <a:solidFill>
                  <a:srgbClr val="F40403"/>
                </a:solidFill>
                <a:effectLst>
                  <a:outerShdw blurRad="38100" dist="38100" dir="2700000" algn="tl">
                    <a:srgbClr val="000000"/>
                  </a:outerShdw>
                </a:effectLst>
                <a:cs typeface="ＭＳ Ｐゴシック" charset="0"/>
              </a:rPr>
              <a:t>Decreased Spring/Summer Flows</a:t>
            </a:r>
          </a:p>
        </p:txBody>
      </p:sp>
    </p:spTree>
    <p:extLst>
      <p:ext uri="{BB962C8B-B14F-4D97-AF65-F5344CB8AC3E}">
        <p14:creationId xmlns:p14="http://schemas.microsoft.com/office/powerpoint/2010/main" val="7105348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76200" y="0"/>
            <a:ext cx="906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r>
              <a:rPr lang="en-US" sz="3600" b="1">
                <a:cs typeface="ＭＳ Ｐゴシック" charset="0"/>
              </a:rPr>
              <a:t>Hydropower Production</a:t>
            </a:r>
            <a:endParaRPr lang="en-US" sz="3200" b="1">
              <a:cs typeface="ＭＳ Ｐゴシック" charset="0"/>
            </a:endParaRPr>
          </a:p>
        </p:txBody>
      </p:sp>
      <p:sp>
        <p:nvSpPr>
          <p:cNvPr id="44036" name="Text Box 4"/>
          <p:cNvSpPr txBox="1">
            <a:spLocks noChangeArrowheads="1"/>
          </p:cNvSpPr>
          <p:nvPr/>
        </p:nvSpPr>
        <p:spPr bwMode="auto">
          <a:xfrm>
            <a:off x="0" y="6553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sz="1400">
                <a:cs typeface="ＭＳ Ｐゴシック" charset="0"/>
              </a:rPr>
              <a:t>Hamlet et al. 2009</a:t>
            </a:r>
          </a:p>
        </p:txBody>
      </p:sp>
      <p:pic>
        <p:nvPicPr>
          <p:cNvPr id="44037" name="Picture 7" descr="Fig7_ver2"/>
          <p:cNvPicPr>
            <a:picLocks noChangeAspect="1" noChangeArrowheads="1"/>
          </p:cNvPicPr>
          <p:nvPr/>
        </p:nvPicPr>
        <p:blipFill>
          <a:blip r:embed="rId3">
            <a:extLst>
              <a:ext uri="{28A0092B-C50C-407E-A947-70E740481C1C}">
                <a14:useLocalDpi xmlns:a14="http://schemas.microsoft.com/office/drawing/2010/main" val="0"/>
              </a:ext>
            </a:extLst>
          </a:blip>
          <a:srcRect l="-270" t="12144"/>
          <a:stretch>
            <a:fillRect/>
          </a:stretch>
        </p:blipFill>
        <p:spPr bwMode="auto">
          <a:xfrm>
            <a:off x="1828800" y="990600"/>
            <a:ext cx="5562600" cy="409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6"/>
          <p:cNvSpPr txBox="1">
            <a:spLocks noChangeArrowheads="1"/>
          </p:cNvSpPr>
          <p:nvPr/>
        </p:nvSpPr>
        <p:spPr bwMode="auto">
          <a:xfrm>
            <a:off x="1938867" y="5087938"/>
            <a:ext cx="545253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buFontTx/>
              <a:buChar char="•"/>
            </a:pPr>
            <a:r>
              <a:rPr lang="en-US" dirty="0">
                <a:latin typeface="Trebuchet MS"/>
                <a:cs typeface="Trebuchet MS"/>
              </a:rPr>
              <a:t> Winter production is projected to increase slightly </a:t>
            </a:r>
          </a:p>
          <a:p>
            <a:pPr>
              <a:buFontTx/>
              <a:buChar char="•"/>
            </a:pPr>
            <a:r>
              <a:rPr lang="en-US" b="1" i="1" dirty="0">
                <a:latin typeface="Trebuchet MS"/>
                <a:cs typeface="Trebuchet MS"/>
              </a:rPr>
              <a:t> Summer energy production is projected to</a:t>
            </a:r>
            <a:r>
              <a:rPr lang="en-US" dirty="0">
                <a:latin typeface="Trebuchet MS"/>
                <a:cs typeface="Trebuchet MS"/>
              </a:rPr>
              <a:t> </a:t>
            </a:r>
            <a:r>
              <a:rPr lang="en-US" b="1" i="1" dirty="0">
                <a:latin typeface="Trebuchet MS"/>
                <a:cs typeface="Trebuchet MS"/>
              </a:rPr>
              <a:t>decline</a:t>
            </a:r>
            <a:r>
              <a:rPr lang="en-US" dirty="0">
                <a:latin typeface="Trebuchet MS"/>
                <a:cs typeface="Trebuchet MS"/>
              </a:rPr>
              <a:t> by 10-40%. S</a:t>
            </a:r>
            <a:r>
              <a:rPr lang="en-US" b="1" i="1" dirty="0">
                <a:latin typeface="Trebuchet MS"/>
                <a:cs typeface="Trebuchet MS"/>
              </a:rPr>
              <a:t>ummer cooling demands may increase</a:t>
            </a:r>
            <a:r>
              <a:rPr lang="en-US" dirty="0">
                <a:latin typeface="Trebuchet MS"/>
                <a:cs typeface="Trebuchet MS"/>
              </a:rPr>
              <a:t> by 400%</a:t>
            </a:r>
          </a:p>
          <a:p>
            <a:pPr>
              <a:spcBef>
                <a:spcPct val="50000"/>
              </a:spcBef>
            </a:pPr>
            <a:endParaRPr lang="en-US" sz="2400" dirty="0"/>
          </a:p>
        </p:txBody>
      </p:sp>
    </p:spTree>
    <p:extLst>
      <p:ext uri="{BB962C8B-B14F-4D97-AF65-F5344CB8AC3E}">
        <p14:creationId xmlns:p14="http://schemas.microsoft.com/office/powerpoint/2010/main" val="12652595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likely not natural:</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Concentrations of Carbon Dioxide in the atmosphere have increased at rates faster than in the last 800,000 years. </a:t>
            </a:r>
          </a:p>
          <a:p>
            <a:pPr lvl="1"/>
            <a:r>
              <a:rPr lang="en-US" dirty="0" smtClean="0"/>
              <a:t>Fastest in the last 100 years, since the Industrial Revolution. </a:t>
            </a:r>
            <a:endParaRPr lang="en-US" dirty="0"/>
          </a:p>
          <a:p>
            <a:pPr lvl="1"/>
            <a:r>
              <a:rPr lang="en-US" dirty="0" smtClean="0"/>
              <a:t>Mauna Loa: since 1959 increased from 315.98 ppm to 377.38 in 2004. Jan. 2012: 393.09ppm</a:t>
            </a:r>
          </a:p>
          <a:p>
            <a:r>
              <a:rPr lang="en-US" dirty="0" smtClean="0"/>
              <a:t>It is difficult for </a:t>
            </a:r>
            <a:r>
              <a:rPr lang="en-US" dirty="0"/>
              <a:t>m</a:t>
            </a:r>
            <a:r>
              <a:rPr lang="en-US" dirty="0" smtClean="0"/>
              <a:t>odels to explain the warming without human interference (anthropogenic causes)</a:t>
            </a:r>
            <a:endParaRPr lang="en-US" dirty="0"/>
          </a:p>
        </p:txBody>
      </p:sp>
    </p:spTree>
    <p:extLst>
      <p:ext uri="{BB962C8B-B14F-4D97-AF65-F5344CB8AC3E}">
        <p14:creationId xmlns:p14="http://schemas.microsoft.com/office/powerpoint/2010/main" val="97872066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76200" y="0"/>
            <a:ext cx="9067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r>
              <a:rPr lang="en-US" sz="3600" b="1">
                <a:cs typeface="ＭＳ Ｐゴシック" charset="0"/>
              </a:rPr>
              <a:t>Salmon and Ecosystems</a:t>
            </a:r>
            <a:endParaRPr lang="en-US" sz="3200" b="1">
              <a:cs typeface="ＭＳ Ｐゴシック" charset="0"/>
            </a:endParaRPr>
          </a:p>
        </p:txBody>
      </p:sp>
      <p:sp>
        <p:nvSpPr>
          <p:cNvPr id="46083" name="Rectangle 3"/>
          <p:cNvSpPr>
            <a:spLocks noChangeArrowheads="1"/>
          </p:cNvSpPr>
          <p:nvPr/>
        </p:nvSpPr>
        <p:spPr bwMode="auto">
          <a:xfrm>
            <a:off x="1202266" y="4410542"/>
            <a:ext cx="67225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marL="457200" indent="-457200" eaLnBrk="1" hangingPunct="1">
              <a:spcBef>
                <a:spcPct val="100000"/>
              </a:spcBef>
              <a:buFontTx/>
              <a:buChar char="•"/>
            </a:pPr>
            <a:r>
              <a:rPr lang="en-US" sz="2000" b="1" dirty="0">
                <a:cs typeface="ＭＳ Ｐゴシック" charset="0"/>
              </a:rPr>
              <a:t>Rising stream temperature will reduce the quality and quantity of freshwater salmon habitat substantially.</a:t>
            </a:r>
            <a:r>
              <a:rPr lang="en-US" sz="2000" dirty="0">
                <a:cs typeface="ＭＳ Ｐゴシック" charset="0"/>
              </a:rPr>
              <a:t>  </a:t>
            </a:r>
          </a:p>
          <a:p>
            <a:pPr marL="457200" indent="-457200" eaLnBrk="1" hangingPunct="1">
              <a:spcBef>
                <a:spcPct val="100000"/>
              </a:spcBef>
              <a:buFontTx/>
              <a:buChar char="•"/>
            </a:pPr>
            <a:r>
              <a:rPr lang="en-US" sz="2000" dirty="0">
                <a:cs typeface="ＭＳ Ｐゴシック" charset="0"/>
              </a:rPr>
              <a:t>Duration of thermal migration barriers and extreme thermal stress (temperatures exceed 70°F) are predicted to </a:t>
            </a:r>
            <a:r>
              <a:rPr lang="en-US" sz="2000" b="1" i="1" dirty="0">
                <a:cs typeface="ＭＳ Ｐゴシック" charset="0"/>
              </a:rPr>
              <a:t>quadruple</a:t>
            </a:r>
            <a:r>
              <a:rPr lang="en-US" sz="2000" b="1" dirty="0">
                <a:cs typeface="ＭＳ Ｐゴシック" charset="0"/>
              </a:rPr>
              <a:t> by the 2080s</a:t>
            </a:r>
            <a:r>
              <a:rPr lang="en-US" sz="2000" dirty="0">
                <a:cs typeface="ＭＳ Ｐゴシック" charset="0"/>
              </a:rPr>
              <a:t>. </a:t>
            </a:r>
          </a:p>
        </p:txBody>
      </p:sp>
      <p:sp>
        <p:nvSpPr>
          <p:cNvPr id="46084" name="Text Box 4"/>
          <p:cNvSpPr txBox="1">
            <a:spLocks noChangeArrowheads="1"/>
          </p:cNvSpPr>
          <p:nvPr/>
        </p:nvSpPr>
        <p:spPr bwMode="auto">
          <a:xfrm>
            <a:off x="0" y="6553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sz="1400">
                <a:cs typeface="ＭＳ Ｐゴシック" charset="0"/>
              </a:rPr>
              <a:t>Mantua et al. 2009</a:t>
            </a:r>
          </a:p>
        </p:txBody>
      </p:sp>
      <p:pic>
        <p:nvPicPr>
          <p:cNvPr id="46085" name="Picture 7" descr="1303-SalmonES"/>
          <p:cNvPicPr>
            <a:picLocks noChangeAspect="1" noChangeArrowheads="1"/>
          </p:cNvPicPr>
          <p:nvPr/>
        </p:nvPicPr>
        <p:blipFill>
          <a:blip r:embed="rId3">
            <a:extLst>
              <a:ext uri="{28A0092B-C50C-407E-A947-70E740481C1C}">
                <a14:useLocalDpi xmlns:a14="http://schemas.microsoft.com/office/drawing/2010/main" val="0"/>
              </a:ext>
            </a:extLst>
          </a:blip>
          <a:srcRect t="20239"/>
          <a:stretch>
            <a:fillRect/>
          </a:stretch>
        </p:blipFill>
        <p:spPr bwMode="auto">
          <a:xfrm>
            <a:off x="1524000" y="914400"/>
            <a:ext cx="647700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6" name="Text Box 7"/>
          <p:cNvSpPr txBox="1">
            <a:spLocks noChangeArrowheads="1"/>
          </p:cNvSpPr>
          <p:nvPr/>
        </p:nvSpPr>
        <p:spPr bwMode="auto">
          <a:xfrm rot="16200000">
            <a:off x="-230981" y="2240757"/>
            <a:ext cx="2813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b="1">
                <a:cs typeface="ＭＳ Ｐゴシック" charset="0"/>
              </a:rPr>
              <a:t>Historical (1970-1999)</a:t>
            </a:r>
          </a:p>
        </p:txBody>
      </p:sp>
      <p:sp>
        <p:nvSpPr>
          <p:cNvPr id="46087" name="Text Box 8"/>
          <p:cNvSpPr txBox="1">
            <a:spLocks noChangeArrowheads="1"/>
          </p:cNvSpPr>
          <p:nvPr/>
        </p:nvSpPr>
        <p:spPr bwMode="auto">
          <a:xfrm rot="16200000">
            <a:off x="7030244" y="2159794"/>
            <a:ext cx="2616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b="1">
                <a:cs typeface="ＭＳ Ｐゴシック" charset="0"/>
              </a:rPr>
              <a:t>2040s medium (A1B)</a:t>
            </a:r>
          </a:p>
        </p:txBody>
      </p:sp>
    </p:spTree>
    <p:extLst>
      <p:ext uri="{BB962C8B-B14F-4D97-AF65-F5344CB8AC3E}">
        <p14:creationId xmlns:p14="http://schemas.microsoft.com/office/powerpoint/2010/main" val="159931635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6"/>
          <p:cNvSpPr>
            <a:spLocks noChangeArrowheads="1"/>
          </p:cNvSpPr>
          <p:nvPr/>
        </p:nvSpPr>
        <p:spPr bwMode="auto">
          <a:xfrm>
            <a:off x="76200" y="0"/>
            <a:ext cx="9067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nchor="ctr"/>
          <a:lstStyle/>
          <a:p>
            <a:pPr algn="ctr" eaLnBrk="1" hangingPunct="1"/>
            <a:r>
              <a:rPr lang="en-US" sz="3600" b="1" dirty="0">
                <a:latin typeface="Trebuchet MS"/>
                <a:cs typeface="Trebuchet MS"/>
              </a:rPr>
              <a:t>Forests</a:t>
            </a:r>
            <a:endParaRPr lang="en-US" sz="3200" b="1" dirty="0">
              <a:latin typeface="Trebuchet MS"/>
              <a:cs typeface="Trebuchet MS"/>
            </a:endParaRPr>
          </a:p>
        </p:txBody>
      </p:sp>
      <p:sp>
        <p:nvSpPr>
          <p:cNvPr id="48131" name="Rectangle 9"/>
          <p:cNvSpPr>
            <a:spLocks noChangeArrowheads="1"/>
          </p:cNvSpPr>
          <p:nvPr/>
        </p:nvSpPr>
        <p:spPr bwMode="auto">
          <a:xfrm>
            <a:off x="1998133" y="5151438"/>
            <a:ext cx="5164667"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eaLnBrk="1" hangingPunct="1">
              <a:spcBef>
                <a:spcPct val="30000"/>
              </a:spcBef>
            </a:pPr>
            <a:r>
              <a:rPr lang="en-US" sz="2000" dirty="0">
                <a:latin typeface="Trebuchet MS"/>
                <a:cs typeface="Trebuchet MS"/>
              </a:rPr>
              <a:t>Changes in the potential suitable range of </a:t>
            </a:r>
            <a:r>
              <a:rPr lang="en-US" sz="2000" dirty="0" err="1">
                <a:latin typeface="Trebuchet MS"/>
                <a:cs typeface="Trebuchet MS"/>
              </a:rPr>
              <a:t>lodgepole</a:t>
            </a:r>
            <a:r>
              <a:rPr lang="en-US" sz="2000" dirty="0">
                <a:latin typeface="Trebuchet MS"/>
                <a:cs typeface="Trebuchet MS"/>
              </a:rPr>
              <a:t> pine </a:t>
            </a:r>
          </a:p>
          <a:p>
            <a:pPr eaLnBrk="1" hangingPunct="1">
              <a:spcBef>
                <a:spcPct val="30000"/>
              </a:spcBef>
            </a:pPr>
            <a:r>
              <a:rPr lang="en-US" sz="2000" dirty="0">
                <a:latin typeface="Trebuchet MS"/>
                <a:cs typeface="Trebuchet MS"/>
              </a:rPr>
              <a:t>(Data: </a:t>
            </a:r>
            <a:r>
              <a:rPr lang="en-US" sz="2000" dirty="0" err="1">
                <a:latin typeface="Trebuchet MS"/>
                <a:cs typeface="Trebuchet MS"/>
              </a:rPr>
              <a:t>Rehfeldt</a:t>
            </a:r>
            <a:r>
              <a:rPr lang="en-US" sz="2000" dirty="0">
                <a:latin typeface="Trebuchet MS"/>
                <a:cs typeface="Trebuchet MS"/>
              </a:rPr>
              <a:t> et al. 2006, multiple IPCC scenarios).</a:t>
            </a:r>
            <a:r>
              <a:rPr lang="en-US" sz="1200" dirty="0">
                <a:latin typeface="Trebuchet MS"/>
                <a:cs typeface="Trebuchet MS"/>
              </a:rPr>
              <a:t> </a:t>
            </a:r>
          </a:p>
        </p:txBody>
      </p:sp>
      <p:pic>
        <p:nvPicPr>
          <p:cNvPr id="48132" name="Content Placeholder 4" descr="PicoCurr.jpg"/>
          <p:cNvPicPr>
            <a:picLocks noChangeAspect="1"/>
          </p:cNvPicPr>
          <p:nvPr/>
        </p:nvPicPr>
        <p:blipFill>
          <a:blip r:embed="rId3">
            <a:extLst>
              <a:ext uri="{28A0092B-C50C-407E-A947-70E740481C1C}">
                <a14:useLocalDpi xmlns:a14="http://schemas.microsoft.com/office/drawing/2010/main" val="0"/>
              </a:ext>
            </a:extLst>
          </a:blip>
          <a:srcRect l="4454" t="8470" r="4454" b="19176"/>
          <a:stretch>
            <a:fillRect/>
          </a:stretch>
        </p:blipFill>
        <p:spPr bwMode="auto">
          <a:xfrm>
            <a:off x="0" y="1066800"/>
            <a:ext cx="45720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Content Placeholder 6" descr="PICO2060.jpg"/>
          <p:cNvPicPr>
            <a:picLocks noChangeAspect="1"/>
          </p:cNvPicPr>
          <p:nvPr/>
        </p:nvPicPr>
        <p:blipFill>
          <a:blip r:embed="rId4">
            <a:extLst>
              <a:ext uri="{28A0092B-C50C-407E-A947-70E740481C1C}">
                <a14:useLocalDpi xmlns:a14="http://schemas.microsoft.com/office/drawing/2010/main" val="0"/>
              </a:ext>
            </a:extLst>
          </a:blip>
          <a:srcRect l="4454" t="8470" r="4454" b="19176"/>
          <a:stretch>
            <a:fillRect/>
          </a:stretch>
        </p:blipFill>
        <p:spPr bwMode="auto">
          <a:xfrm>
            <a:off x="4572000" y="1066800"/>
            <a:ext cx="4572000"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7"/>
          <p:cNvSpPr txBox="1">
            <a:spLocks noChangeArrowheads="1"/>
          </p:cNvSpPr>
          <p:nvPr/>
        </p:nvSpPr>
        <p:spPr bwMode="auto">
          <a:xfrm>
            <a:off x="1736725" y="4783138"/>
            <a:ext cx="1057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b="1">
                <a:cs typeface="ＭＳ Ｐゴシック" charset="0"/>
              </a:rPr>
              <a:t>Current</a:t>
            </a:r>
          </a:p>
        </p:txBody>
      </p:sp>
      <p:sp>
        <p:nvSpPr>
          <p:cNvPr id="48135" name="Text Box 8"/>
          <p:cNvSpPr txBox="1">
            <a:spLocks noChangeArrowheads="1"/>
          </p:cNvSpPr>
          <p:nvPr/>
        </p:nvSpPr>
        <p:spPr bwMode="auto">
          <a:xfrm>
            <a:off x="6553200" y="4784725"/>
            <a:ext cx="8858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b="1">
                <a:cs typeface="ＭＳ Ｐゴシック" charset="0"/>
              </a:rPr>
              <a:t>2060s</a:t>
            </a:r>
          </a:p>
        </p:txBody>
      </p:sp>
      <p:sp>
        <p:nvSpPr>
          <p:cNvPr id="48136" name="Text Box 9"/>
          <p:cNvSpPr txBox="1">
            <a:spLocks noChangeArrowheads="1"/>
          </p:cNvSpPr>
          <p:nvPr/>
        </p:nvSpPr>
        <p:spPr bwMode="auto">
          <a:xfrm>
            <a:off x="0" y="6553200"/>
            <a:ext cx="7848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0"/>
              </a:defRPr>
            </a:lvl1pPr>
            <a:lvl2pPr marL="742950" indent="-285750">
              <a:defRPr>
                <a:solidFill>
                  <a:schemeClr val="tx1"/>
                </a:solidFill>
                <a:latin typeface="Tahoma" charset="0"/>
                <a:ea typeface="ＭＳ Ｐゴシック" charset="0"/>
              </a:defRPr>
            </a:lvl2pPr>
            <a:lvl3pPr marL="1143000" indent="-228600">
              <a:defRPr>
                <a:solidFill>
                  <a:schemeClr val="tx1"/>
                </a:solidFill>
                <a:latin typeface="Tahoma" charset="0"/>
                <a:ea typeface="ＭＳ Ｐゴシック" charset="0"/>
              </a:defRPr>
            </a:lvl3pPr>
            <a:lvl4pPr marL="1600200" indent="-228600">
              <a:defRPr>
                <a:solidFill>
                  <a:schemeClr val="tx1"/>
                </a:solidFill>
                <a:latin typeface="Tahoma" charset="0"/>
                <a:ea typeface="ＭＳ Ｐゴシック" charset="0"/>
              </a:defRPr>
            </a:lvl4pPr>
            <a:lvl5pPr marL="2057400" indent="-228600">
              <a:defRPr>
                <a:solidFill>
                  <a:schemeClr val="tx1"/>
                </a:solidFill>
                <a:latin typeface="Tahoma" charset="0"/>
                <a:ea typeface="ＭＳ Ｐゴシック" charset="0"/>
              </a:defRPr>
            </a:lvl5pPr>
            <a:lvl6pPr marL="2514600" indent="-228600" fontAlgn="base">
              <a:spcBef>
                <a:spcPct val="0"/>
              </a:spcBef>
              <a:spcAft>
                <a:spcPct val="0"/>
              </a:spcAft>
              <a:defRPr>
                <a:solidFill>
                  <a:schemeClr val="tx1"/>
                </a:solidFill>
                <a:latin typeface="Tahoma" charset="0"/>
                <a:ea typeface="ＭＳ Ｐゴシック" charset="0"/>
              </a:defRPr>
            </a:lvl6pPr>
            <a:lvl7pPr marL="2971800" indent="-228600" fontAlgn="base">
              <a:spcBef>
                <a:spcPct val="0"/>
              </a:spcBef>
              <a:spcAft>
                <a:spcPct val="0"/>
              </a:spcAft>
              <a:defRPr>
                <a:solidFill>
                  <a:schemeClr val="tx1"/>
                </a:solidFill>
                <a:latin typeface="Tahoma" charset="0"/>
                <a:ea typeface="ＭＳ Ｐゴシック" charset="0"/>
              </a:defRPr>
            </a:lvl7pPr>
            <a:lvl8pPr marL="3429000" indent="-228600" fontAlgn="base">
              <a:spcBef>
                <a:spcPct val="0"/>
              </a:spcBef>
              <a:spcAft>
                <a:spcPct val="0"/>
              </a:spcAft>
              <a:defRPr>
                <a:solidFill>
                  <a:schemeClr val="tx1"/>
                </a:solidFill>
                <a:latin typeface="Tahoma" charset="0"/>
                <a:ea typeface="ＭＳ Ｐゴシック" charset="0"/>
              </a:defRPr>
            </a:lvl8pPr>
            <a:lvl9pPr marL="3886200" indent="-228600" fontAlgn="base">
              <a:spcBef>
                <a:spcPct val="0"/>
              </a:spcBef>
              <a:spcAft>
                <a:spcPct val="0"/>
              </a:spcAft>
              <a:defRPr>
                <a:solidFill>
                  <a:schemeClr val="tx1"/>
                </a:solidFill>
                <a:latin typeface="Tahoma" charset="0"/>
                <a:ea typeface="ＭＳ Ｐゴシック" charset="0"/>
              </a:defRPr>
            </a:lvl9pPr>
          </a:lstStyle>
          <a:p>
            <a:pPr eaLnBrk="1" hangingPunct="1"/>
            <a:r>
              <a:rPr lang="en-US" sz="1400">
                <a:cs typeface="ＭＳ Ｐゴシック" charset="0"/>
              </a:rPr>
              <a:t>Littell et al. 2009</a:t>
            </a:r>
          </a:p>
        </p:txBody>
      </p:sp>
      <p:pic>
        <p:nvPicPr>
          <p:cNvPr id="48137" name="Picture 8" descr="legend.png"/>
          <p:cNvPicPr>
            <a:picLocks noChangeAspect="1"/>
          </p:cNvPicPr>
          <p:nvPr/>
        </p:nvPicPr>
        <p:blipFill>
          <a:blip r:embed="rId5">
            <a:extLst>
              <a:ext uri="{28A0092B-C50C-407E-A947-70E740481C1C}">
                <a14:useLocalDpi xmlns:a14="http://schemas.microsoft.com/office/drawing/2010/main" val="0"/>
              </a:ext>
            </a:extLst>
          </a:blip>
          <a:srcRect l="4726" t="19344" r="19672" b="8121"/>
          <a:stretch>
            <a:fillRect/>
          </a:stretch>
        </p:blipFill>
        <p:spPr bwMode="auto">
          <a:xfrm>
            <a:off x="7391400" y="5181600"/>
            <a:ext cx="1600200"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566995"/>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51202" name="Rectangle 2"/>
          <p:cNvSpPr>
            <a:spLocks noGrp="1" noChangeArrowheads="1"/>
          </p:cNvSpPr>
          <p:nvPr>
            <p:ph type="body" idx="1"/>
          </p:nvPr>
        </p:nvSpPr>
        <p:spPr>
          <a:xfrm>
            <a:off x="457200" y="1600200"/>
            <a:ext cx="8229600" cy="4953000"/>
          </a:xfrm>
        </p:spPr>
        <p:txBody>
          <a:bodyPr/>
          <a:lstStyle/>
          <a:p>
            <a:pPr>
              <a:lnSpc>
                <a:spcPct val="90000"/>
              </a:lnSpc>
              <a:buFont typeface="Wingdings" charset="0"/>
              <a:buNone/>
            </a:pPr>
            <a:r>
              <a:rPr lang="en-US" sz="2200"/>
              <a:t>3+ billion dollar business, vast majority relies of heavy irrigation</a:t>
            </a:r>
          </a:p>
          <a:p>
            <a:pPr>
              <a:lnSpc>
                <a:spcPct val="90000"/>
              </a:lnSpc>
              <a:buFont typeface="Wingdings" charset="0"/>
              <a:buNone/>
            </a:pPr>
            <a:endParaRPr lang="en-US" sz="2200"/>
          </a:p>
          <a:p>
            <a:pPr>
              <a:lnSpc>
                <a:spcPct val="90000"/>
              </a:lnSpc>
              <a:buFont typeface="Wingdings" charset="0"/>
              <a:buNone/>
            </a:pPr>
            <a:r>
              <a:rPr lang="en-US" sz="2200" b="1"/>
              <a:t>Pros (for some crops)</a:t>
            </a:r>
          </a:p>
          <a:p>
            <a:pPr>
              <a:lnSpc>
                <a:spcPct val="90000"/>
              </a:lnSpc>
            </a:pPr>
            <a:r>
              <a:rPr lang="en-US" sz="2200"/>
              <a:t>Higher CO2 stimulate plant growth/water efficiency</a:t>
            </a:r>
          </a:p>
          <a:p>
            <a:pPr>
              <a:lnSpc>
                <a:spcPct val="90000"/>
              </a:lnSpc>
            </a:pPr>
            <a:r>
              <a:rPr lang="en-US" sz="2200"/>
              <a:t>Increased growing season length </a:t>
            </a:r>
          </a:p>
          <a:p>
            <a:pPr>
              <a:lnSpc>
                <a:spcPct val="90000"/>
              </a:lnSpc>
            </a:pPr>
            <a:r>
              <a:rPr lang="en-US" sz="2200" b="1"/>
              <a:t>New crops (vineyards)</a:t>
            </a:r>
          </a:p>
          <a:p>
            <a:pPr>
              <a:lnSpc>
                <a:spcPct val="90000"/>
              </a:lnSpc>
            </a:pPr>
            <a:endParaRPr lang="en-US" sz="2200" b="1"/>
          </a:p>
          <a:p>
            <a:pPr>
              <a:lnSpc>
                <a:spcPct val="90000"/>
              </a:lnSpc>
              <a:buFont typeface="Wingdings" charset="0"/>
              <a:buNone/>
            </a:pPr>
            <a:r>
              <a:rPr lang="en-US" sz="2200" b="1"/>
              <a:t>Cons</a:t>
            </a:r>
          </a:p>
          <a:p>
            <a:pPr>
              <a:lnSpc>
                <a:spcPct val="90000"/>
              </a:lnSpc>
            </a:pPr>
            <a:r>
              <a:rPr lang="en-US" sz="2200"/>
              <a:t>Increased irrigation demands</a:t>
            </a:r>
          </a:p>
          <a:p>
            <a:pPr>
              <a:lnSpc>
                <a:spcPct val="90000"/>
              </a:lnSpc>
            </a:pPr>
            <a:r>
              <a:rPr lang="en-US" sz="2200"/>
              <a:t>Extreme temperatures endanger state </a:t>
            </a:r>
            <a:r>
              <a:rPr lang="ja-JP" altLang="en-US" sz="2200">
                <a:latin typeface="Arial"/>
              </a:rPr>
              <a:t>“</a:t>
            </a:r>
            <a:r>
              <a:rPr lang="en-US" sz="2200"/>
              <a:t>fruit</a:t>
            </a:r>
            <a:r>
              <a:rPr lang="ja-JP" altLang="en-US" sz="2200">
                <a:latin typeface="Arial"/>
              </a:rPr>
              <a:t>”</a:t>
            </a:r>
            <a:r>
              <a:rPr lang="en-US" sz="2200"/>
              <a:t> suitability</a:t>
            </a:r>
          </a:p>
          <a:p>
            <a:pPr>
              <a:lnSpc>
                <a:spcPct val="90000"/>
              </a:lnSpc>
            </a:pPr>
            <a:r>
              <a:rPr lang="en-US" sz="2200"/>
              <a:t>Increases in summer temperatures impact dairy industry</a:t>
            </a:r>
          </a:p>
          <a:p>
            <a:pPr>
              <a:lnSpc>
                <a:spcPct val="90000"/>
              </a:lnSpc>
              <a:buFont typeface="Wingdings" charset="0"/>
              <a:buNone/>
            </a:pPr>
            <a:endParaRPr lang="en-US" sz="2200"/>
          </a:p>
          <a:p>
            <a:pPr algn="ctr">
              <a:lnSpc>
                <a:spcPct val="90000"/>
              </a:lnSpc>
              <a:buFont typeface="Wingdings" charset="0"/>
              <a:buNone/>
            </a:pPr>
            <a:r>
              <a:rPr lang="en-US" sz="2200" i="1"/>
              <a:t>This means that agriculture will be more expensive</a:t>
            </a:r>
          </a:p>
          <a:p>
            <a:pPr>
              <a:lnSpc>
                <a:spcPct val="90000"/>
              </a:lnSpc>
              <a:buFont typeface="Wingdings" charset="0"/>
              <a:buNone/>
            </a:pPr>
            <a:endParaRPr lang="en-US" sz="2200" i="1"/>
          </a:p>
          <a:p>
            <a:pPr>
              <a:lnSpc>
                <a:spcPct val="90000"/>
              </a:lnSpc>
            </a:pPr>
            <a:endParaRPr lang="en-US" sz="2200"/>
          </a:p>
        </p:txBody>
      </p:sp>
      <p:sp>
        <p:nvSpPr>
          <p:cNvPr id="51203" name="Rectangle 3"/>
          <p:cNvSpPr>
            <a:spLocks noGrp="1" noChangeArrowheads="1"/>
          </p:cNvSpPr>
          <p:nvPr>
            <p:ph type="title"/>
          </p:nvPr>
        </p:nvSpPr>
        <p:spPr>
          <a:noFill/>
          <a:ln/>
        </p:spPr>
        <p:txBody>
          <a:bodyPr/>
          <a:lstStyle/>
          <a:p>
            <a:r>
              <a:rPr lang="en-US" b="1" dirty="0"/>
              <a:t>Agricultural Impacts</a:t>
            </a:r>
          </a:p>
        </p:txBody>
      </p:sp>
    </p:spTree>
    <p:extLst>
      <p:ext uri="{BB962C8B-B14F-4D97-AF65-F5344CB8AC3E}">
        <p14:creationId xmlns:p14="http://schemas.microsoft.com/office/powerpoint/2010/main" val="3473914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2">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02">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528638" y="566738"/>
            <a:ext cx="7853362" cy="660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1pPr>
            <a:lvl2pPr marL="414338" defTabSz="828675">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2pPr>
            <a:lvl3pPr marL="828675" defTabSz="828675">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3pPr>
            <a:lvl4pPr marL="1244600" defTabSz="828675">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4pPr>
            <a:lvl5pPr marL="1658938" defTabSz="828675">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Lst>
              <a:defRPr>
                <a:solidFill>
                  <a:schemeClr val="tx1"/>
                </a:solidFill>
                <a:latin typeface="Tahoma" charset="0"/>
                <a:ea typeface="ＭＳ Ｐゴシック" charset="0"/>
              </a:defRPr>
            </a:lvl9pPr>
          </a:lstStyle>
          <a:p>
            <a:pPr algn="ctr" eaLnBrk="1">
              <a:lnSpc>
                <a:spcPct val="97000"/>
              </a:lnSpc>
              <a:buClr>
                <a:srgbClr val="000000"/>
              </a:buClr>
              <a:buSzPct val="45000"/>
              <a:buFont typeface="StarSymbol" charset="0"/>
              <a:buNone/>
            </a:pPr>
            <a:r>
              <a:rPr lang="en-GB" sz="4400" b="1" dirty="0">
                <a:solidFill>
                  <a:srgbClr val="000000"/>
                </a:solidFill>
                <a:effectLst>
                  <a:outerShdw blurRad="38100" dist="38100" dir="2700000" algn="tl">
                    <a:srgbClr val="FFFFFF"/>
                  </a:outerShdw>
                </a:effectLst>
                <a:latin typeface="Trebuchet MS"/>
                <a:cs typeface="Trebuchet MS"/>
              </a:rPr>
              <a:t>Economic Impacts</a:t>
            </a:r>
          </a:p>
        </p:txBody>
      </p:sp>
      <p:sp>
        <p:nvSpPr>
          <p:cNvPr id="52228" name="Text Box 4"/>
          <p:cNvSpPr txBox="1">
            <a:spLocks noChangeArrowheads="1"/>
          </p:cNvSpPr>
          <p:nvPr/>
        </p:nvSpPr>
        <p:spPr bwMode="auto">
          <a:xfrm>
            <a:off x="381000" y="1295400"/>
            <a:ext cx="8305800" cy="456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1pPr>
            <a:lvl2pPr marL="414338"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2pPr>
            <a:lvl3pPr marL="828675"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3pPr>
            <a:lvl4pPr marL="1244600"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4pPr>
            <a:lvl5pPr marL="1658938" defTabSz="828675">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5pPr>
            <a:lvl6pPr marL="21161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6pPr>
            <a:lvl7pPr marL="25733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7pPr>
            <a:lvl8pPr marL="30305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8pPr>
            <a:lvl9pPr marL="3487738" defTabSz="828675" fontAlgn="base">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Lst>
              <a:defRPr>
                <a:solidFill>
                  <a:schemeClr val="tx1"/>
                </a:solidFill>
                <a:latin typeface="Tahoma" charset="0"/>
                <a:ea typeface="ＭＳ Ｐゴシック" charset="0"/>
              </a:defRPr>
            </a:lvl9pPr>
          </a:lstStyle>
          <a:p>
            <a:pPr eaLnBrk="1">
              <a:lnSpc>
                <a:spcPct val="97000"/>
              </a:lnSpc>
              <a:buClr>
                <a:srgbClr val="000000"/>
              </a:buClr>
              <a:buSzPct val="45000"/>
              <a:buFont typeface="StarSymbol" charset="0"/>
              <a:buNone/>
            </a:pPr>
            <a:r>
              <a:rPr lang="en-GB" b="1" u="sng" dirty="0">
                <a:solidFill>
                  <a:srgbClr val="000000"/>
                </a:solidFill>
                <a:latin typeface="Trebuchet MS"/>
                <a:cs typeface="Trebuchet MS"/>
              </a:rPr>
              <a:t>Water:</a:t>
            </a:r>
            <a:r>
              <a:rPr lang="en-GB" dirty="0">
                <a:solidFill>
                  <a:srgbClr val="000000"/>
                </a:solidFill>
                <a:latin typeface="Trebuchet MS"/>
                <a:cs typeface="Trebuchet MS"/>
              </a:rPr>
              <a:t> </a:t>
            </a:r>
          </a:p>
          <a:p>
            <a:pPr eaLnBrk="1">
              <a:lnSpc>
                <a:spcPct val="97000"/>
              </a:lnSpc>
              <a:buClr>
                <a:srgbClr val="000000"/>
              </a:buClr>
              <a:buSzPct val="45000"/>
              <a:buFont typeface="StarSymbol" charset="0"/>
              <a:buNone/>
            </a:pPr>
            <a:endParaRPr lang="en-GB" dirty="0">
              <a:solidFill>
                <a:srgbClr val="000000"/>
              </a:solidFill>
              <a:latin typeface="Trebuchet MS"/>
              <a:cs typeface="Trebuchet MS"/>
            </a:endParaRPr>
          </a:p>
          <a:p>
            <a:pPr eaLnBrk="1">
              <a:lnSpc>
                <a:spcPct val="97000"/>
              </a:lnSpc>
              <a:buClr>
                <a:srgbClr val="000000"/>
              </a:buClr>
              <a:buSzPct val="45000"/>
              <a:buFont typeface="StarSymbol" charset="0"/>
              <a:buNone/>
            </a:pPr>
            <a:r>
              <a:rPr lang="en-GB" dirty="0">
                <a:solidFill>
                  <a:srgbClr val="000000"/>
                </a:solidFill>
                <a:latin typeface="Trebuchet MS"/>
                <a:cs typeface="Trebuchet MS"/>
              </a:rPr>
              <a:t>Decreased supply + Increased demands = classic formula for increased prices and shortages.  </a:t>
            </a:r>
          </a:p>
          <a:p>
            <a:pPr eaLnBrk="1">
              <a:lnSpc>
                <a:spcPct val="97000"/>
              </a:lnSpc>
              <a:buClr>
                <a:srgbClr val="000000"/>
              </a:buClr>
              <a:buSzPct val="45000"/>
              <a:buFont typeface="StarSymbol" charset="0"/>
              <a:buNone/>
            </a:pPr>
            <a:endParaRPr lang="en-GB" b="1" i="1" dirty="0">
              <a:solidFill>
                <a:srgbClr val="000000"/>
              </a:solidFill>
              <a:latin typeface="Trebuchet MS"/>
              <a:cs typeface="Trebuchet MS"/>
            </a:endParaRPr>
          </a:p>
          <a:p>
            <a:pPr eaLnBrk="1">
              <a:lnSpc>
                <a:spcPct val="97000"/>
              </a:lnSpc>
              <a:buClr>
                <a:srgbClr val="000000"/>
              </a:buClr>
              <a:buSzPct val="45000"/>
              <a:buFont typeface="StarSymbol" charset="0"/>
              <a:buNone/>
            </a:pPr>
            <a:r>
              <a:rPr lang="en-GB" b="1" u="sng" dirty="0">
                <a:solidFill>
                  <a:srgbClr val="000000"/>
                </a:solidFill>
                <a:latin typeface="Trebuchet MS"/>
                <a:cs typeface="Trebuchet MS"/>
              </a:rPr>
              <a:t>Energy:</a:t>
            </a:r>
            <a:r>
              <a:rPr lang="en-GB" dirty="0">
                <a:solidFill>
                  <a:srgbClr val="000000"/>
                </a:solidFill>
                <a:latin typeface="Trebuchet MS"/>
                <a:cs typeface="Trebuchet MS"/>
              </a:rPr>
              <a:t> </a:t>
            </a:r>
          </a:p>
          <a:p>
            <a:pPr eaLnBrk="1">
              <a:lnSpc>
                <a:spcPct val="97000"/>
              </a:lnSpc>
              <a:buClr>
                <a:srgbClr val="000000"/>
              </a:buClr>
              <a:buSzPct val="45000"/>
              <a:buFont typeface="StarSymbol" charset="0"/>
              <a:buNone/>
            </a:pPr>
            <a:endParaRPr lang="en-GB" dirty="0">
              <a:solidFill>
                <a:srgbClr val="000000"/>
              </a:solidFill>
              <a:latin typeface="Trebuchet MS"/>
              <a:cs typeface="Trebuchet MS"/>
            </a:endParaRPr>
          </a:p>
          <a:p>
            <a:pPr eaLnBrk="1">
              <a:lnSpc>
                <a:spcPct val="97000"/>
              </a:lnSpc>
              <a:buClr>
                <a:srgbClr val="000000"/>
              </a:buClr>
              <a:buSzPct val="45000"/>
              <a:buFont typeface="StarSymbol" charset="0"/>
              <a:buNone/>
            </a:pPr>
            <a:r>
              <a:rPr lang="en-GB" dirty="0">
                <a:solidFill>
                  <a:srgbClr val="000000"/>
                </a:solidFill>
                <a:latin typeface="Trebuchet MS"/>
                <a:cs typeface="Trebuchet MS"/>
              </a:rPr>
              <a:t>Dramatic increase in summer cooling costs (far exceeding</a:t>
            </a:r>
            <a:r>
              <a:rPr lang="en-US" dirty="0">
                <a:solidFill>
                  <a:srgbClr val="000000"/>
                </a:solidFill>
                <a:latin typeface="Trebuchet MS"/>
                <a:cs typeface="Trebuchet MS"/>
              </a:rPr>
              <a:t> </a:t>
            </a:r>
            <a:r>
              <a:rPr lang="en-GB" dirty="0">
                <a:solidFill>
                  <a:srgbClr val="000000"/>
                </a:solidFill>
                <a:latin typeface="Trebuchet MS"/>
                <a:cs typeface="Trebuchet MS"/>
              </a:rPr>
              <a:t>winter heating costs) + Decreased hydroelectric output</a:t>
            </a:r>
          </a:p>
          <a:p>
            <a:pPr eaLnBrk="1">
              <a:lnSpc>
                <a:spcPct val="97000"/>
              </a:lnSpc>
              <a:buClr>
                <a:srgbClr val="000000"/>
              </a:buClr>
              <a:buSzPct val="45000"/>
              <a:buFont typeface="StarSymbol" charset="0"/>
              <a:buNone/>
            </a:pPr>
            <a:endParaRPr lang="en-GB" dirty="0">
              <a:solidFill>
                <a:srgbClr val="000000"/>
              </a:solidFill>
              <a:latin typeface="Trebuchet MS"/>
              <a:cs typeface="Trebuchet MS"/>
            </a:endParaRPr>
          </a:p>
          <a:p>
            <a:pPr eaLnBrk="1">
              <a:lnSpc>
                <a:spcPct val="97000"/>
              </a:lnSpc>
              <a:buClr>
                <a:srgbClr val="000000"/>
              </a:buClr>
              <a:buSzPct val="45000"/>
              <a:buFont typeface="StarSymbol" charset="0"/>
              <a:buNone/>
            </a:pPr>
            <a:r>
              <a:rPr lang="en-GB" b="1" u="sng" dirty="0">
                <a:solidFill>
                  <a:srgbClr val="000000"/>
                </a:solidFill>
                <a:latin typeface="Trebuchet MS"/>
                <a:cs typeface="Trebuchet MS"/>
              </a:rPr>
              <a:t>Food:</a:t>
            </a:r>
            <a:r>
              <a:rPr lang="en-GB" dirty="0">
                <a:solidFill>
                  <a:srgbClr val="000000"/>
                </a:solidFill>
                <a:latin typeface="Trebuchet MS"/>
                <a:cs typeface="Trebuchet MS"/>
              </a:rPr>
              <a:t> </a:t>
            </a:r>
          </a:p>
          <a:p>
            <a:pPr eaLnBrk="1">
              <a:lnSpc>
                <a:spcPct val="97000"/>
              </a:lnSpc>
              <a:buClr>
                <a:srgbClr val="000000"/>
              </a:buClr>
              <a:buSzPct val="45000"/>
              <a:buFont typeface="StarSymbol" charset="0"/>
              <a:buNone/>
            </a:pPr>
            <a:r>
              <a:rPr lang="en-GB" dirty="0">
                <a:solidFill>
                  <a:srgbClr val="000000"/>
                </a:solidFill>
                <a:latin typeface="Trebuchet MS"/>
                <a:cs typeface="Trebuchet MS"/>
              </a:rPr>
              <a:t>	</a:t>
            </a:r>
          </a:p>
          <a:p>
            <a:pPr eaLnBrk="1">
              <a:lnSpc>
                <a:spcPct val="97000"/>
              </a:lnSpc>
              <a:buClr>
                <a:srgbClr val="000000"/>
              </a:buClr>
              <a:buSzPct val="45000"/>
              <a:buFont typeface="StarSymbol" charset="0"/>
              <a:buNone/>
            </a:pPr>
            <a:r>
              <a:rPr lang="en-GB" dirty="0">
                <a:solidFill>
                  <a:srgbClr val="000000"/>
                </a:solidFill>
                <a:latin typeface="Trebuchet MS"/>
                <a:cs typeface="Trebuchet MS"/>
              </a:rPr>
              <a:t>Agricultural losses + water losses + energy</a:t>
            </a:r>
          </a:p>
          <a:p>
            <a:pPr eaLnBrk="1">
              <a:lnSpc>
                <a:spcPct val="97000"/>
              </a:lnSpc>
              <a:buClr>
                <a:srgbClr val="000000"/>
              </a:buClr>
              <a:buSzPct val="45000"/>
              <a:buFont typeface="StarSymbol" charset="0"/>
              <a:buNone/>
            </a:pPr>
            <a:endParaRPr lang="en-GB" dirty="0">
              <a:solidFill>
                <a:srgbClr val="000000"/>
              </a:solidFill>
              <a:latin typeface="Trebuchet MS"/>
              <a:cs typeface="Trebuchet MS"/>
            </a:endParaRPr>
          </a:p>
          <a:p>
            <a:pPr eaLnBrk="1">
              <a:lnSpc>
                <a:spcPct val="97000"/>
              </a:lnSpc>
              <a:buClr>
                <a:srgbClr val="000000"/>
              </a:buClr>
              <a:buSzPct val="45000"/>
              <a:buFont typeface="StarSymbol" charset="0"/>
              <a:buNone/>
            </a:pPr>
            <a:r>
              <a:rPr lang="en-GB" b="1" u="sng" dirty="0">
                <a:solidFill>
                  <a:srgbClr val="000000"/>
                </a:solidFill>
                <a:latin typeface="Trebuchet MS"/>
                <a:cs typeface="Trebuchet MS"/>
              </a:rPr>
              <a:t>Infrastructure:</a:t>
            </a:r>
            <a:r>
              <a:rPr lang="en-GB" b="1" dirty="0">
                <a:solidFill>
                  <a:srgbClr val="000000"/>
                </a:solidFill>
                <a:latin typeface="Trebuchet MS"/>
                <a:cs typeface="Trebuchet MS"/>
              </a:rPr>
              <a:t> </a:t>
            </a:r>
          </a:p>
          <a:p>
            <a:pPr eaLnBrk="1">
              <a:lnSpc>
                <a:spcPct val="97000"/>
              </a:lnSpc>
              <a:buClr>
                <a:srgbClr val="000000"/>
              </a:buClr>
              <a:buSzPct val="45000"/>
              <a:buFont typeface="StarSymbol" charset="0"/>
              <a:buNone/>
            </a:pPr>
            <a:endParaRPr lang="en-GB" b="1" dirty="0">
              <a:solidFill>
                <a:srgbClr val="000000"/>
              </a:solidFill>
              <a:latin typeface="Trebuchet MS"/>
              <a:cs typeface="Trebuchet MS"/>
            </a:endParaRPr>
          </a:p>
          <a:p>
            <a:pPr eaLnBrk="1">
              <a:lnSpc>
                <a:spcPct val="97000"/>
              </a:lnSpc>
              <a:buClr>
                <a:srgbClr val="000000"/>
              </a:buClr>
              <a:buSzPct val="45000"/>
              <a:buFont typeface="StarSymbol" charset="0"/>
              <a:buNone/>
            </a:pPr>
            <a:r>
              <a:rPr lang="en-GB" dirty="0">
                <a:solidFill>
                  <a:srgbClr val="000000"/>
                </a:solidFill>
                <a:latin typeface="Trebuchet MS"/>
                <a:cs typeface="Trebuchet MS"/>
              </a:rPr>
              <a:t>Increase Large Fire + Increased extreme events</a:t>
            </a:r>
          </a:p>
        </p:txBody>
      </p:sp>
    </p:spTree>
    <p:extLst>
      <p:ext uri="{BB962C8B-B14F-4D97-AF65-F5344CB8AC3E}">
        <p14:creationId xmlns:p14="http://schemas.microsoft.com/office/powerpoint/2010/main" val="132290462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10" end="1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p:nvPr>
        </p:nvSpPr>
        <p:spPr/>
        <p:txBody>
          <a:bodyPr/>
          <a:lstStyle/>
          <a:p>
            <a:r>
              <a:rPr lang="en-US" smtClean="0"/>
              <a:t>Things to Remember</a:t>
            </a:r>
          </a:p>
        </p:txBody>
      </p:sp>
      <p:sp>
        <p:nvSpPr>
          <p:cNvPr id="91138" name="Rectangle 3"/>
          <p:cNvSpPr>
            <a:spLocks noGrp="1" noChangeArrowheads="1"/>
          </p:cNvSpPr>
          <p:nvPr>
            <p:ph type="body" idx="1"/>
          </p:nvPr>
        </p:nvSpPr>
        <p:spPr/>
        <p:txBody>
          <a:bodyPr>
            <a:normAutofit fontScale="85000" lnSpcReduction="20000"/>
          </a:bodyPr>
          <a:lstStyle/>
          <a:p>
            <a:r>
              <a:rPr lang="en-US" smtClean="0"/>
              <a:t>Observational evidence shows irrefutable warming of the climate system over the past century.</a:t>
            </a:r>
          </a:p>
          <a:p>
            <a:r>
              <a:rPr lang="en-US" smtClean="0"/>
              <a:t>The </a:t>
            </a:r>
            <a:r>
              <a:rPr lang="en-US" b="1" i="1" smtClean="0"/>
              <a:t>rate</a:t>
            </a:r>
            <a:r>
              <a:rPr lang="en-US" smtClean="0"/>
              <a:t> of global temperature increase has increased in recent decades</a:t>
            </a:r>
          </a:p>
          <a:p>
            <a:r>
              <a:rPr lang="en-US" smtClean="0"/>
              <a:t>Distribution of temperature increases are NOT uniform spatially: where is it warmest fastest?  And Why?</a:t>
            </a:r>
          </a:p>
          <a:p>
            <a:r>
              <a:rPr lang="en-US" smtClean="0"/>
              <a:t>Cryospheric evidence supports numerous lines of observational evidence to support the warming signal</a:t>
            </a:r>
          </a:p>
          <a:p>
            <a:r>
              <a:rPr lang="en-US" smtClean="0"/>
              <a:t>Precipitation shows some signs of increases in high latitudes, decreases in subtropical regions.</a:t>
            </a:r>
          </a:p>
          <a:p>
            <a:endParaRPr lang="en-US" smtClean="0"/>
          </a:p>
        </p:txBody>
      </p:sp>
    </p:spTree>
    <p:extLst>
      <p:ext uri="{BB962C8B-B14F-4D97-AF65-F5344CB8AC3E}">
        <p14:creationId xmlns:p14="http://schemas.microsoft.com/office/powerpoint/2010/main" val="39621207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70000" lnSpcReduction="20000"/>
          </a:bodyPr>
          <a:lstStyle/>
          <a:p>
            <a:r>
              <a:rPr lang="en-US" dirty="0"/>
              <a:t>Dr. Crystal </a:t>
            </a:r>
            <a:r>
              <a:rPr lang="en-US" dirty="0" err="1"/>
              <a:t>Kolden</a:t>
            </a:r>
            <a:endParaRPr lang="en-US" dirty="0"/>
          </a:p>
          <a:p>
            <a:r>
              <a:rPr lang="en-US" dirty="0"/>
              <a:t>Dr. John </a:t>
            </a:r>
            <a:r>
              <a:rPr lang="en-US" dirty="0" err="1" smtClean="0"/>
              <a:t>Abatzoglou</a:t>
            </a:r>
            <a:r>
              <a:rPr lang="en-US" dirty="0"/>
              <a:t> (http://</a:t>
            </a:r>
            <a:r>
              <a:rPr lang="en-US" dirty="0" err="1"/>
              <a:t>webpages.uidaho.edu</a:t>
            </a:r>
            <a:r>
              <a:rPr lang="en-US" dirty="0"/>
              <a:t>/</a:t>
            </a:r>
            <a:r>
              <a:rPr lang="en-US" dirty="0" err="1"/>
              <a:t>jabatzoglou</a:t>
            </a:r>
            <a:r>
              <a:rPr lang="en-US" dirty="0" smtClean="0"/>
              <a:t>/)</a:t>
            </a:r>
          </a:p>
          <a:p>
            <a:endParaRPr lang="en-US" dirty="0"/>
          </a:p>
          <a:p>
            <a:pPr marL="0" indent="0">
              <a:buNone/>
            </a:pPr>
            <a:r>
              <a:rPr lang="en-US" dirty="0" smtClean="0"/>
              <a:t>More information:</a:t>
            </a:r>
          </a:p>
          <a:p>
            <a:r>
              <a:rPr lang="en-US" dirty="0" smtClean="0">
                <a:hlinkClick r:id="rId2"/>
              </a:rPr>
              <a:t>www.westernclimateinitiative.org/</a:t>
            </a:r>
            <a:endParaRPr lang="en-US" dirty="0" smtClean="0"/>
          </a:p>
          <a:p>
            <a:r>
              <a:rPr lang="en-US" dirty="0" err="1" smtClean="0"/>
              <a:t>Icenetmatrix.com</a:t>
            </a:r>
            <a:endParaRPr lang="en-US" dirty="0" smtClean="0"/>
          </a:p>
          <a:p>
            <a:r>
              <a:rPr lang="en-US" dirty="0">
                <a:hlinkClick r:id="rId3"/>
              </a:rPr>
              <a:t>http://www.atmos.washington.edu/mm5rt</a:t>
            </a:r>
            <a:r>
              <a:rPr lang="en-US" dirty="0" smtClean="0">
                <a:hlinkClick r:id="rId3"/>
              </a:rPr>
              <a:t>/</a:t>
            </a:r>
            <a:endParaRPr lang="en-US" dirty="0" smtClean="0"/>
          </a:p>
          <a:p>
            <a:r>
              <a:rPr lang="en-US" dirty="0">
                <a:hlinkClick r:id="rId4"/>
              </a:rPr>
              <a:t>http://www.wrcc.dri.edu/research/jtwrcc/idaho-mon</a:t>
            </a:r>
            <a:r>
              <a:rPr lang="en-US" dirty="0" smtClean="0">
                <a:hlinkClick r:id="rId4"/>
              </a:rPr>
              <a:t>/</a:t>
            </a:r>
            <a:endParaRPr lang="en-US" dirty="0" smtClean="0"/>
          </a:p>
          <a:p>
            <a:r>
              <a:rPr lang="en-US" dirty="0">
                <a:hlinkClick r:id="rId5"/>
              </a:rPr>
              <a:t>http://www.wrcc.dri.edu/monitor/WWDT</a:t>
            </a:r>
            <a:r>
              <a:rPr lang="en-US" dirty="0" smtClean="0">
                <a:hlinkClick r:id="rId5"/>
              </a:rPr>
              <a:t>/</a:t>
            </a:r>
            <a:endParaRPr lang="en-US" dirty="0" smtClean="0"/>
          </a:p>
          <a:p>
            <a:r>
              <a:rPr lang="en-US" dirty="0">
                <a:hlinkClick r:id="rId6"/>
              </a:rPr>
              <a:t>http://www.cefa.dri.edu/Westmap</a:t>
            </a:r>
            <a:r>
              <a:rPr lang="en-US" dirty="0" smtClean="0">
                <a:hlinkClick r:id="rId6"/>
              </a:rPr>
              <a:t>/</a:t>
            </a:r>
            <a:endParaRPr lang="en-US" dirty="0" smtClean="0"/>
          </a:p>
          <a:p>
            <a:r>
              <a:rPr lang="en-US" dirty="0">
                <a:hlinkClick r:id="rId7"/>
              </a:rPr>
              <a:t>http://www.cpc.ncep.noaa.gov/products/predictions/90day</a:t>
            </a:r>
            <a:r>
              <a:rPr lang="en-US" dirty="0" smtClean="0">
                <a:hlinkClick r:id="rId7"/>
              </a:rPr>
              <a:t>/</a:t>
            </a:r>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70606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914121" y="575288"/>
            <a:ext cx="7123568" cy="5335930"/>
          </a:xfrm>
          <a:prstGeom prst="rect">
            <a:avLst/>
          </a:prstGeom>
          <a:noFill/>
          <a:ln w="9525">
            <a:noFill/>
            <a:miter lim="800000"/>
            <a:headEnd/>
            <a:tailEnd/>
          </a:ln>
        </p:spPr>
      </p:pic>
    </p:spTree>
    <p:extLst>
      <p:ext uri="{BB962C8B-B14F-4D97-AF65-F5344CB8AC3E}">
        <p14:creationId xmlns:p14="http://schemas.microsoft.com/office/powerpoint/2010/main" val="2524904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Anthropogenic Causes of Climate change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Increased levels of greenhouse gasses like carbon dioxide and methane in the atmosphere from the combustion of fossil fuels. </a:t>
            </a:r>
          </a:p>
          <a:p>
            <a:pPr lvl="1"/>
            <a:r>
              <a:rPr lang="en-US" dirty="0" smtClean="0"/>
              <a:t>Electricity production (Coal and natural gas plants)</a:t>
            </a:r>
          </a:p>
          <a:p>
            <a:pPr lvl="1"/>
            <a:r>
              <a:rPr lang="en-US" dirty="0" smtClean="0"/>
              <a:t>Transportation</a:t>
            </a:r>
          </a:p>
          <a:p>
            <a:pPr lvl="1"/>
            <a:r>
              <a:rPr lang="en-US" dirty="0" smtClean="0"/>
              <a:t>Industry</a:t>
            </a:r>
          </a:p>
          <a:p>
            <a:r>
              <a:rPr lang="en-US" dirty="0" smtClean="0"/>
              <a:t>Deforestation: less uptake of carbon dioxide</a:t>
            </a:r>
          </a:p>
          <a:p>
            <a:r>
              <a:rPr lang="en-US" dirty="0" smtClean="0"/>
              <a:t>Mining: releases methane</a:t>
            </a:r>
          </a:p>
          <a:p>
            <a:r>
              <a:rPr lang="en-US" dirty="0" smtClean="0"/>
              <a:t>Food production: very carbon and energy intensive</a:t>
            </a:r>
          </a:p>
          <a:p>
            <a:r>
              <a:rPr lang="en-US" dirty="0" smtClean="0"/>
              <a:t>And more!</a:t>
            </a:r>
            <a:endParaRPr lang="en-US" dirty="0"/>
          </a:p>
        </p:txBody>
      </p:sp>
    </p:spTree>
    <p:extLst>
      <p:ext uri="{BB962C8B-B14F-4D97-AF65-F5344CB8AC3E}">
        <p14:creationId xmlns:p14="http://schemas.microsoft.com/office/powerpoint/2010/main" val="12067173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5359215" cy="1169892"/>
          </a:xfrm>
        </p:spPr>
        <p:txBody>
          <a:bodyPr>
            <a:normAutofit fontScale="90000"/>
          </a:bodyPr>
          <a:lstStyle/>
          <a:p>
            <a:r>
              <a:rPr lang="en-US" dirty="0" smtClean="0"/>
              <a:t>Global Temperatures: Last 1000 Yrs</a:t>
            </a:r>
            <a:endParaRPr lang="en-US" dirty="0"/>
          </a:p>
        </p:txBody>
      </p:sp>
      <p:pic>
        <p:nvPicPr>
          <p:cNvPr id="4" name="Picture 1027" descr="figspm-1"/>
          <p:cNvPicPr>
            <a:picLocks noGrp="1" noChangeAspect="1" noChangeArrowheads="1"/>
          </p:cNvPicPr>
          <p:nvPr>
            <p:ph idx="1"/>
          </p:nvPr>
        </p:nvPicPr>
        <p:blipFill>
          <a:blip r:embed="rId2" cstate="print"/>
          <a:srcRect t="47234"/>
          <a:stretch>
            <a:fillRect/>
          </a:stretch>
        </p:blipFill>
        <p:spPr bwMode="auto">
          <a:xfrm>
            <a:off x="995072" y="1444531"/>
            <a:ext cx="6828128" cy="5260277"/>
          </a:xfrm>
          <a:prstGeom prst="rect">
            <a:avLst/>
          </a:prstGeom>
          <a:noFill/>
          <a:ln w="9525">
            <a:noFill/>
            <a:miter lim="800000"/>
            <a:headEnd/>
            <a:tailEnd/>
          </a:ln>
        </p:spPr>
      </p:pic>
      <p:sp>
        <p:nvSpPr>
          <p:cNvPr id="5" name="Text Box 1029"/>
          <p:cNvSpPr txBox="1">
            <a:spLocks noChangeArrowheads="1"/>
          </p:cNvSpPr>
          <p:nvPr/>
        </p:nvSpPr>
        <p:spPr bwMode="auto">
          <a:xfrm>
            <a:off x="5667950" y="286280"/>
            <a:ext cx="3178175" cy="1323975"/>
          </a:xfrm>
          <a:prstGeom prst="rect">
            <a:avLst/>
          </a:prstGeom>
          <a:solidFill>
            <a:srgbClr val="CCFFCC"/>
          </a:solidFill>
          <a:ln w="12700">
            <a:noFill/>
            <a:miter lim="800000"/>
            <a:headEnd type="none" w="sm" len="sm"/>
            <a:tailEnd type="none" w="sm" len="sm"/>
          </a:ln>
        </p:spPr>
        <p:txBody>
          <a:bodyPr wrap="none">
            <a:spAutoFit/>
          </a:bodyPr>
          <a:lstStyle/>
          <a:p>
            <a:r>
              <a:rPr lang="en-US" sz="2000" dirty="0">
                <a:solidFill>
                  <a:srgbClr val="000000"/>
                </a:solidFill>
                <a:latin typeface="Calibri" pitchFamily="34" charset="0"/>
              </a:rPr>
              <a:t>Northern Hemisphere</a:t>
            </a:r>
          </a:p>
          <a:p>
            <a:r>
              <a:rPr lang="en-US" sz="2000" dirty="0">
                <a:solidFill>
                  <a:srgbClr val="FF0000"/>
                </a:solidFill>
                <a:latin typeface="Calibri" pitchFamily="34" charset="0"/>
              </a:rPr>
              <a:t>Red: thermometers</a:t>
            </a:r>
          </a:p>
          <a:p>
            <a:r>
              <a:rPr lang="en-US" sz="2000" dirty="0">
                <a:solidFill>
                  <a:srgbClr val="0066CC"/>
                </a:solidFill>
                <a:latin typeface="Calibri" pitchFamily="34" charset="0"/>
              </a:rPr>
              <a:t>Blue: Proxy reconstruction</a:t>
            </a:r>
          </a:p>
          <a:p>
            <a:r>
              <a:rPr lang="en-US" sz="2000" dirty="0">
                <a:solidFill>
                  <a:srgbClr val="000000"/>
                </a:solidFill>
                <a:latin typeface="Calibri" pitchFamily="34" charset="0"/>
              </a:rPr>
              <a:t>Grey: 95% Confidence Range</a:t>
            </a:r>
          </a:p>
        </p:txBody>
      </p:sp>
    </p:spTree>
    <p:extLst>
      <p:ext uri="{BB962C8B-B14F-4D97-AF65-F5344CB8AC3E}">
        <p14:creationId xmlns:p14="http://schemas.microsoft.com/office/powerpoint/2010/main" val="339907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p:txBody>
          <a:bodyPr/>
          <a:lstStyle/>
          <a:p>
            <a:r>
              <a:rPr lang="en-US" dirty="0" smtClean="0"/>
              <a:t>What Changed Around 1850?</a:t>
            </a:r>
          </a:p>
        </p:txBody>
      </p:sp>
      <p:sp>
        <p:nvSpPr>
          <p:cNvPr id="679939" name="Rectangle 3"/>
          <p:cNvSpPr>
            <a:spLocks noGrp="1" noChangeArrowheads="1"/>
          </p:cNvSpPr>
          <p:nvPr>
            <p:ph type="body" idx="1"/>
          </p:nvPr>
        </p:nvSpPr>
        <p:spPr>
          <a:xfrm>
            <a:off x="381000" y="1524000"/>
            <a:ext cx="8610600" cy="4267200"/>
          </a:xfrm>
        </p:spPr>
        <p:txBody>
          <a:bodyPr>
            <a:normAutofit lnSpcReduction="10000"/>
          </a:bodyPr>
          <a:lstStyle/>
          <a:p>
            <a:r>
              <a:rPr lang="en-US" dirty="0" smtClean="0"/>
              <a:t>Industrial Revolution</a:t>
            </a:r>
          </a:p>
          <a:p>
            <a:pPr lvl="1"/>
            <a:r>
              <a:rPr lang="en-US" dirty="0" smtClean="0"/>
              <a:t>Increased burning of fossil fuels</a:t>
            </a:r>
          </a:p>
          <a:p>
            <a:pPr lvl="1">
              <a:buFontTx/>
              <a:buNone/>
            </a:pPr>
            <a:endParaRPr lang="en-US" dirty="0" smtClean="0"/>
          </a:p>
          <a:p>
            <a:r>
              <a:rPr lang="en-US" dirty="0" smtClean="0"/>
              <a:t>Also, extensive changes in land use began</a:t>
            </a:r>
          </a:p>
          <a:p>
            <a:pPr lvl="1"/>
            <a:r>
              <a:rPr lang="en-US" dirty="0" smtClean="0"/>
              <a:t>the clearing and removal of forests</a:t>
            </a:r>
          </a:p>
          <a:p>
            <a:pPr lvl="1"/>
            <a:endParaRPr lang="en-US" dirty="0" smtClean="0"/>
          </a:p>
          <a:p>
            <a:pPr lvl="1">
              <a:buFontTx/>
              <a:buNone/>
            </a:pPr>
            <a:r>
              <a:rPr lang="en-US" dirty="0" smtClean="0"/>
              <a:t>These are the two main </a:t>
            </a:r>
            <a:r>
              <a:rPr lang="en-US" b="1" i="1" dirty="0" smtClean="0"/>
              <a:t>anthropogenic </a:t>
            </a:r>
            <a:r>
              <a:rPr lang="en-US" dirty="0" smtClean="0"/>
              <a:t>contributions of atmospheric carbon (Carbon Cycle, next week)</a:t>
            </a:r>
          </a:p>
        </p:txBody>
      </p:sp>
    </p:spTree>
    <p:custDataLst>
      <p:tags r:id="rId1"/>
    </p:custDataLst>
    <p:extLst>
      <p:ext uri="{BB962C8B-B14F-4D97-AF65-F5344CB8AC3E}">
        <p14:creationId xmlns:p14="http://schemas.microsoft.com/office/powerpoint/2010/main" val="174256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799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99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99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99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799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939" grpId="0" build="p" bldLvl="2" autoUpdateAnimBg="0"/>
    </p:bld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1440</TotalTime>
  <Words>3177</Words>
  <Application>Microsoft Macintosh PowerPoint</Application>
  <PresentationFormat>On-screen Show (4:3)</PresentationFormat>
  <Paragraphs>379</Paragraphs>
  <Slides>55</Slides>
  <Notes>23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Chart</vt:lpstr>
      <vt:lpstr>Anthropogenic Climate Change and Impacts</vt:lpstr>
      <vt:lpstr>Human’s influence on climate</vt:lpstr>
      <vt:lpstr>Evidence of current climate change</vt:lpstr>
      <vt:lpstr>Well? Are those natural changes or not?</vt:lpstr>
      <vt:lpstr>Most likely not natural:</vt:lpstr>
      <vt:lpstr>PowerPoint Presentation</vt:lpstr>
      <vt:lpstr>Anthropogenic Causes of Climate change</vt:lpstr>
      <vt:lpstr>Global Temperatures: Last 1000 Yrs</vt:lpstr>
      <vt:lpstr>What Changed Around 1850?</vt:lpstr>
      <vt:lpstr>PowerPoint Presentation</vt:lpstr>
      <vt:lpstr>PowerPoint Presentation</vt:lpstr>
      <vt:lpstr>Spatial View of Recent Warming</vt:lpstr>
      <vt:lpstr>Seasonal Differences in Warming Trends</vt:lpstr>
      <vt:lpstr>Changes in Precipitation</vt:lpstr>
      <vt:lpstr>Precipitation Change</vt:lpstr>
      <vt:lpstr>PowerPoint Presentation</vt:lpstr>
      <vt:lpstr>Temperature Change</vt:lpstr>
      <vt:lpstr>PowerPoint Presentation</vt:lpstr>
      <vt:lpstr>PowerPoint Presentation</vt:lpstr>
      <vt:lpstr>So what does this mean?</vt:lpstr>
      <vt:lpstr>Impacts of Climate Change</vt:lpstr>
      <vt:lpstr>More Impacts:</vt:lpstr>
      <vt:lpstr>PowerPoint Presentation</vt:lpstr>
      <vt:lpstr>Decline in Western US Snowpack</vt:lpstr>
      <vt:lpstr>Greenland: Melting</vt:lpstr>
      <vt:lpstr>Arctic Sea Ice Coverage</vt:lpstr>
      <vt:lpstr>Antarctic Sea Ice Coverage</vt:lpstr>
      <vt:lpstr>Antarctica: Melting and Thickening</vt:lpstr>
      <vt:lpstr>PowerPoint Presentation</vt:lpstr>
      <vt:lpstr>Cryosphere</vt:lpstr>
      <vt:lpstr>Faster Than Expected</vt:lpstr>
      <vt:lpstr>Good News: New Shipping Routes</vt:lpstr>
      <vt:lpstr>Predictions of future Sea Level</vt:lpstr>
      <vt:lpstr>Sea Level Rise: Thoughts</vt:lpstr>
      <vt:lpstr>Goodbye Miami</vt:lpstr>
      <vt:lpstr>PowerPoint Presentation</vt:lpstr>
      <vt:lpstr>Franklin Bluffs: North Slope Alaska</vt:lpstr>
      <vt:lpstr>PowerPoint Presentation</vt:lpstr>
      <vt:lpstr>Oceanic Heat Content</vt:lpstr>
      <vt:lpstr>PowerPoint Presentation</vt:lpstr>
      <vt:lpstr>Sea-Level at San Francisco</vt:lpstr>
      <vt:lpstr>PowerPoint Presentation</vt:lpstr>
      <vt:lpstr>How the West Has Warmed</vt:lpstr>
      <vt:lpstr>Idaho and Pacific Northwest</vt:lpstr>
      <vt:lpstr>Precipitation</vt:lpstr>
      <vt:lpstr>20th Century Precipitation Maker  Majority of mountain precip stored in snow pack, no immediate impact for runoff</vt:lpstr>
      <vt:lpstr>21st Century Precipitation Maker  Significant reduction in precip stored in snow pack, immediate impact for runoff</vt:lpstr>
      <vt:lpstr>PowerPoint Presentation</vt:lpstr>
      <vt:lpstr>PowerPoint Presentation</vt:lpstr>
      <vt:lpstr>PowerPoint Presentation</vt:lpstr>
      <vt:lpstr>PowerPoint Presentation</vt:lpstr>
      <vt:lpstr>Agricultural Impacts</vt:lpstr>
      <vt:lpstr>PowerPoint Presentation</vt:lpstr>
      <vt:lpstr>Things to Remember</vt:lpstr>
      <vt:lpstr>Sources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Climate and Climate Change</dc:title>
  <dc:creator>Joy Campbell</dc:creator>
  <cp:lastModifiedBy>Crystal Kolden</cp:lastModifiedBy>
  <cp:revision>140</cp:revision>
  <dcterms:created xsi:type="dcterms:W3CDTF">2012-02-24T08:39:47Z</dcterms:created>
  <dcterms:modified xsi:type="dcterms:W3CDTF">2013-04-26T01:01:44Z</dcterms:modified>
</cp:coreProperties>
</file>