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8"/>
  </p:notesMasterIdLst>
  <p:handoutMasterIdLst>
    <p:handoutMasterId r:id="rId29"/>
  </p:handoutMasterIdLst>
  <p:sldIdLst>
    <p:sldId id="257" r:id="rId2"/>
    <p:sldId id="270" r:id="rId3"/>
    <p:sldId id="258" r:id="rId4"/>
    <p:sldId id="271" r:id="rId5"/>
    <p:sldId id="273" r:id="rId6"/>
    <p:sldId id="272" r:id="rId7"/>
    <p:sldId id="275" r:id="rId8"/>
    <p:sldId id="274" r:id="rId9"/>
    <p:sldId id="276" r:id="rId10"/>
    <p:sldId id="265" r:id="rId11"/>
    <p:sldId id="277" r:id="rId12"/>
    <p:sldId id="278" r:id="rId13"/>
    <p:sldId id="282" r:id="rId14"/>
    <p:sldId id="281" r:id="rId15"/>
    <p:sldId id="279" r:id="rId16"/>
    <p:sldId id="285" r:id="rId17"/>
    <p:sldId id="283" r:id="rId18"/>
    <p:sldId id="286" r:id="rId19"/>
    <p:sldId id="284" r:id="rId20"/>
    <p:sldId id="287" r:id="rId21"/>
    <p:sldId id="280" r:id="rId22"/>
    <p:sldId id="288" r:id="rId23"/>
    <p:sldId id="289" r:id="rId24"/>
    <p:sldId id="290" r:id="rId25"/>
    <p:sldId id="291" r:id="rId26"/>
    <p:sldId id="29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8D60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9" autoAdjust="0"/>
    <p:restoredTop sz="94668" autoAdjust="0"/>
  </p:normalViewPr>
  <p:slideViewPr>
    <p:cSldViewPr snapToGrid="0">
      <p:cViewPr varScale="1">
        <p:scale>
          <a:sx n="99" d="100"/>
          <a:sy n="99" d="100"/>
        </p:scale>
        <p:origin x="-11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2B30E-6FBB-DB4B-B9D7-4FD7682E059C}" type="datetimeFigureOut">
              <a:rPr lang="en-US" smtClean="0"/>
              <a:pPr/>
              <a:t>4/26/13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498EC-AD7C-D146-8ED7-AAAE0C4FD5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60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FE208-405D-4C4E-B9DB-F483FDE9D8DB}" type="datetimeFigureOut">
              <a:rPr lang="en-US" smtClean="0"/>
              <a:pPr/>
              <a:t>4/26/13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635E1-6A79-AB4D-8356-5EC985CBE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01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BD0C38C-1136-8346-BA1D-1E04CC33F90E}" type="datetimeFigureOut">
              <a:rPr lang="en-US" smtClean="0"/>
              <a:pPr/>
              <a:t>4/26/13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18B5F12-7605-F54C-9922-95DDFC286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BD0C38C-1136-8346-BA1D-1E04CC33F90E}" type="datetimeFigureOut">
              <a:rPr lang="en-US" smtClean="0"/>
              <a:pPr/>
              <a:t>4/26/13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18B5F12-7605-F54C-9922-95DDFC286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BD0C38C-1136-8346-BA1D-1E04CC33F90E}" type="datetimeFigureOut">
              <a:rPr lang="en-US" smtClean="0"/>
              <a:pPr/>
              <a:t>4/26/13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18B5F12-7605-F54C-9922-95DDFC286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BD0C38C-1136-8346-BA1D-1E04CC33F90E}" type="datetimeFigureOut">
              <a:rPr lang="en-US" smtClean="0"/>
              <a:pPr/>
              <a:t>4/26/13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18B5F12-7605-F54C-9922-95DDFC286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BD0C38C-1136-8346-BA1D-1E04CC33F90E}" type="datetimeFigureOut">
              <a:rPr lang="en-US" smtClean="0"/>
              <a:pPr/>
              <a:t>4/26/13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18B5F12-7605-F54C-9922-95DDFC286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BD0C38C-1136-8346-BA1D-1E04CC33F90E}" type="datetimeFigureOut">
              <a:rPr lang="en-US" smtClean="0"/>
              <a:pPr/>
              <a:t>4/26/13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18B5F12-7605-F54C-9922-95DDFC286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BD0C38C-1136-8346-BA1D-1E04CC33F90E}" type="datetimeFigureOut">
              <a:rPr lang="en-US" smtClean="0"/>
              <a:pPr/>
              <a:t>4/26/13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18B5F12-7605-F54C-9922-95DDFC286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BD0C38C-1136-8346-BA1D-1E04CC33F90E}" type="datetimeFigureOut">
              <a:rPr lang="en-US" smtClean="0"/>
              <a:pPr/>
              <a:t>4/26/13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18B5F12-7605-F54C-9922-95DDFC286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BD0C38C-1136-8346-BA1D-1E04CC33F90E}" type="datetimeFigureOut">
              <a:rPr lang="en-US" smtClean="0"/>
              <a:pPr/>
              <a:t>4/26/13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18B5F12-7605-F54C-9922-95DDFC286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BD0C38C-1136-8346-BA1D-1E04CC33F90E}" type="datetimeFigureOut">
              <a:rPr lang="en-US" smtClean="0"/>
              <a:pPr/>
              <a:t>4/26/13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18B5F12-7605-F54C-9922-95DDFC286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BD0C38C-1136-8346-BA1D-1E04CC33F90E}" type="datetimeFigureOut">
              <a:rPr lang="en-US" smtClean="0"/>
              <a:pPr/>
              <a:t>4/26/13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18B5F12-7605-F54C-9922-95DDFC286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27939" y="227955"/>
            <a:ext cx="9010950" cy="6921684"/>
            <a:chOff x="227939" y="227955"/>
            <a:chExt cx="9010950" cy="6921684"/>
          </a:xfrm>
        </p:grpSpPr>
        <p:sp>
          <p:nvSpPr>
            <p:cNvPr id="24" name="Rectangle 23"/>
            <p:cNvSpPr/>
            <p:nvPr userDrawn="1"/>
          </p:nvSpPr>
          <p:spPr>
            <a:xfrm>
              <a:off x="227939" y="227955"/>
              <a:ext cx="8686087" cy="6399037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ui_logo_rgb.pdf"/>
            <p:cNvPicPr>
              <a:picLocks noChangeAspect="1"/>
            </p:cNvPicPr>
            <p:nvPr userDrawn="1"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6062566" y="6138684"/>
              <a:ext cx="1874242" cy="312374"/>
            </a:xfrm>
            <a:prstGeom prst="rect">
              <a:avLst/>
            </a:prstGeom>
          </p:spPr>
        </p:pic>
        <p:pic>
          <p:nvPicPr>
            <p:cNvPr id="11" name="Picture 10" descr="admin-gold-whiteCLIP.png"/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7480342" y="5378209"/>
              <a:ext cx="1758547" cy="177143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000" spc="-150">
          <a:solidFill>
            <a:schemeClr val="tx1">
              <a:lumMod val="75000"/>
              <a:lumOff val="25000"/>
            </a:schemeClr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 spc="-50">
          <a:solidFill>
            <a:schemeClr val="tx1">
              <a:lumMod val="75000"/>
              <a:lumOff val="25000"/>
            </a:schemeClr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 spc="-50">
          <a:solidFill>
            <a:schemeClr val="tx1">
              <a:lumMod val="75000"/>
              <a:lumOff val="25000"/>
            </a:schemeClr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spc="-50">
          <a:solidFill>
            <a:schemeClr val="tx1">
              <a:lumMod val="75000"/>
              <a:lumOff val="25000"/>
            </a:schemeClr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 spc="-50">
          <a:solidFill>
            <a:schemeClr val="tx1">
              <a:lumMod val="75000"/>
              <a:lumOff val="25000"/>
            </a:schemeClr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 spc="-50">
          <a:solidFill>
            <a:schemeClr val="tx1">
              <a:lumMod val="75000"/>
              <a:lumOff val="25000"/>
            </a:schemeClr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cenetmatrix.co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ebpages.uidaho.edu/jabatzoglou/index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kolden@uidaho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47850"/>
          </a:xfrm>
        </p:spPr>
        <p:txBody>
          <a:bodyPr>
            <a:normAutofit fontScale="90000"/>
          </a:bodyPr>
          <a:lstStyle/>
          <a:p>
            <a:r>
              <a:rPr lang="en-US" sz="5333" dirty="0" smtClean="0"/>
              <a:t>Integrating Climate Education Resources into your Courses</a:t>
            </a:r>
            <a:endParaRPr lang="en-US" sz="3556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06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Crystal A. Kolden </a:t>
            </a:r>
          </a:p>
          <a:p>
            <a:r>
              <a:rPr lang="en-US" sz="2400" dirty="0" smtClean="0"/>
              <a:t>Department of Geography</a:t>
            </a:r>
          </a:p>
          <a:p>
            <a:r>
              <a:rPr lang="en-US" sz="2400" dirty="0" smtClean="0"/>
              <a:t>University of Idaho</a:t>
            </a:r>
          </a:p>
          <a:p>
            <a:endParaRPr lang="en-US" dirty="0"/>
          </a:p>
        </p:txBody>
      </p:sp>
      <p:pic>
        <p:nvPicPr>
          <p:cNvPr id="6" name="Picture 5" descr="icenet_logo_withnas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534726" cy="10708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r="62944"/>
          <a:stretch>
            <a:fillRect/>
          </a:stretch>
        </p:blipFill>
        <p:spPr>
          <a:xfrm>
            <a:off x="3536202" y="0"/>
            <a:ext cx="2516721" cy="10459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53785"/>
          <a:stretch>
            <a:fillRect/>
          </a:stretch>
        </p:blipFill>
        <p:spPr>
          <a:xfrm>
            <a:off x="5989125" y="0"/>
            <a:ext cx="3154875" cy="105135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0" y="1058429"/>
            <a:ext cx="9144000" cy="124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6756"/>
            <a:ext cx="8229600" cy="6204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Climate Science Matrix</a:t>
            </a:r>
            <a:br>
              <a:rPr lang="en-US" dirty="0" smtClean="0"/>
            </a:br>
            <a:r>
              <a:rPr lang="en-US" dirty="0" err="1" smtClean="0">
                <a:hlinkClick r:id="rId2"/>
              </a:rPr>
              <a:t>www.icenetmatrix.com</a:t>
            </a:r>
            <a:endParaRPr lang="en-US" dirty="0"/>
          </a:p>
        </p:txBody>
      </p:sp>
      <p:pic>
        <p:nvPicPr>
          <p:cNvPr id="3" name="Picture 2" descr="Screen Shot 2013-04-05 at 8.58.4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" y="1867613"/>
            <a:ext cx="9130184" cy="44429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Screen Shot 2013-04-05 at 9.12.38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95"/>
          <a:stretch/>
        </p:blipFill>
        <p:spPr>
          <a:xfrm>
            <a:off x="232504" y="1516082"/>
            <a:ext cx="6072249" cy="51734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Climate and climate change records</a:t>
            </a:r>
          </a:p>
          <a:p>
            <a:pPr marL="514350" indent="-514350">
              <a:buAutoNum type="arabicParenR"/>
            </a:pPr>
            <a:r>
              <a:rPr lang="en-US" dirty="0" smtClean="0"/>
              <a:t>Climate forcing and models</a:t>
            </a:r>
          </a:p>
          <a:p>
            <a:pPr marL="514350" indent="-514350">
              <a:buAutoNum type="arabicParenR"/>
            </a:pPr>
            <a:r>
              <a:rPr lang="en-US" dirty="0" smtClean="0"/>
              <a:t>Anthropogenic climate change and impacts</a:t>
            </a:r>
          </a:p>
          <a:p>
            <a:pPr marL="514350" indent="-514350">
              <a:buAutoNum type="arabicParenR"/>
            </a:pPr>
            <a:r>
              <a:rPr lang="en-US" dirty="0" smtClean="0"/>
              <a:t>Climate Mitigation and Adaptation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-Derived from a variety of cited sources, includes material from UI scientists</a:t>
            </a:r>
          </a:p>
          <a:p>
            <a:pPr marL="514350" indent="-51435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015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Classroom/Lab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1251"/>
            <a:ext cx="8229600" cy="480491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en-US" dirty="0" smtClean="0"/>
              <a:t>Global Climate (records and proxies)</a:t>
            </a:r>
          </a:p>
          <a:p>
            <a:pPr marL="514350" indent="-514350">
              <a:buAutoNum type="arabicParenR"/>
            </a:pPr>
            <a:r>
              <a:rPr lang="en-US" dirty="0" smtClean="0"/>
              <a:t>Hydrologic systems, </a:t>
            </a:r>
            <a:r>
              <a:rPr lang="en-US" dirty="0" err="1" smtClean="0"/>
              <a:t>snowcover</a:t>
            </a:r>
            <a:r>
              <a:rPr lang="en-US" dirty="0" smtClean="0"/>
              <a:t>, and groundwater (SWE, water storage)</a:t>
            </a:r>
          </a:p>
          <a:p>
            <a:pPr marL="514350" indent="-514350">
              <a:buAutoNum type="arabicParenR"/>
            </a:pPr>
            <a:r>
              <a:rPr lang="en-US" dirty="0" smtClean="0"/>
              <a:t>Climate and Phenology (NPN, remote sensing)</a:t>
            </a:r>
          </a:p>
          <a:p>
            <a:pPr marL="514350" indent="-514350">
              <a:buAutoNum type="arabicParenR"/>
            </a:pPr>
            <a:r>
              <a:rPr lang="en-US" dirty="0" smtClean="0"/>
              <a:t>Riparian Ecosystems </a:t>
            </a:r>
            <a:r>
              <a:rPr lang="en-US" dirty="0"/>
              <a:t>(</a:t>
            </a:r>
            <a:r>
              <a:rPr lang="en-US" dirty="0" smtClean="0"/>
              <a:t>water quality, DO)</a:t>
            </a:r>
          </a:p>
          <a:p>
            <a:pPr marL="514350" indent="-514350">
              <a:buAutoNum type="arabicParenR"/>
            </a:pPr>
            <a:r>
              <a:rPr lang="en-US" dirty="0" smtClean="0"/>
              <a:t>Carbon in the Forest (carbon accounting)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Can be adapted, tested in GEOG 100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56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7140" r="-27140"/>
          <a:stretch>
            <a:fillRect/>
          </a:stretch>
        </p:blipFill>
        <p:spPr>
          <a:xfrm>
            <a:off x="-1754840" y="383665"/>
            <a:ext cx="10441640" cy="5742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178" y="1362669"/>
            <a:ext cx="2753113" cy="275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13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0776" r="-60776"/>
          <a:stretch>
            <a:fillRect/>
          </a:stretch>
        </p:blipFill>
        <p:spPr>
          <a:xfrm>
            <a:off x="-2443719" y="556417"/>
            <a:ext cx="10416195" cy="5728506"/>
          </a:xfrm>
        </p:spPr>
      </p:pic>
      <p:pic>
        <p:nvPicPr>
          <p:cNvPr id="5" name="Picture 4" descr="P100095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706" y="952546"/>
            <a:ext cx="4610587" cy="345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41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projects and resources at UI</a:t>
            </a:r>
            <a:endParaRPr lang="en-US" dirty="0"/>
          </a:p>
        </p:txBody>
      </p:sp>
      <p:pic>
        <p:nvPicPr>
          <p:cNvPr id="5" name="Content Placeholder 4" descr="Screen Shot 2013-04-25 at 6.33.0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0" b="46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5961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Insideidaho.org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Geospatial data for state</a:t>
            </a:r>
          </a:p>
          <a:p>
            <a:r>
              <a:rPr lang="en-US" dirty="0" smtClean="0"/>
              <a:t>Some tools to access data</a:t>
            </a:r>
          </a:p>
          <a:p>
            <a:r>
              <a:rPr lang="en-US" dirty="0" smtClean="0"/>
              <a:t>Climate models outputs and downscaled projections for western US</a:t>
            </a:r>
          </a:p>
          <a:p>
            <a:r>
              <a:rPr lang="en-US" dirty="0" smtClean="0"/>
              <a:t>In-progress: GIS and web-based tools for accessing and manipulating climate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565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projects and resources at UI</a:t>
            </a:r>
            <a:endParaRPr lang="en-US" dirty="0"/>
          </a:p>
        </p:txBody>
      </p:sp>
      <p:pic>
        <p:nvPicPr>
          <p:cNvPr id="3" name="Content Placeholder 2" descr="Screen Shot 2013-04-25 at 6.42.1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5" b="47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5666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www.reacchpna.org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Regional Approaches to Climate Change focuses on climate and agriculture</a:t>
            </a:r>
          </a:p>
          <a:p>
            <a:r>
              <a:rPr lang="en-US" dirty="0" smtClean="0"/>
              <a:t>Research on GHG uptake, drought, crop yields, insects, etc.</a:t>
            </a:r>
          </a:p>
          <a:p>
            <a:r>
              <a:rPr lang="en-US" dirty="0" smtClean="0"/>
              <a:t>Focused on wheat (Columbia Basin) but good agriculture resources</a:t>
            </a:r>
          </a:p>
          <a:p>
            <a:r>
              <a:rPr lang="en-US" dirty="0" smtClean="0"/>
              <a:t>Has an education component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999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projects and resources at UI</a:t>
            </a:r>
            <a:endParaRPr lang="en-US" dirty="0"/>
          </a:p>
        </p:txBody>
      </p:sp>
      <p:pic>
        <p:nvPicPr>
          <p:cNvPr id="3" name="Content Placeholder 2" descr="Screen Shot 2013-04-25 at 6.47.3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7" r="66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68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 Why am I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Assistant Professor of Geography at UI (hired under recent </a:t>
            </a:r>
            <a:r>
              <a:rPr lang="en-US" dirty="0" err="1" smtClean="0"/>
              <a:t>EPSCoR</a:t>
            </a:r>
            <a:r>
              <a:rPr lang="en-US" dirty="0" smtClean="0"/>
              <a:t> Infrastructure grant)</a:t>
            </a:r>
          </a:p>
          <a:p>
            <a:r>
              <a:rPr lang="en-US" dirty="0" smtClean="0"/>
              <a:t>Lead for Intro Physical Geography labs and lab manual re-write over past 3 years</a:t>
            </a:r>
          </a:p>
          <a:p>
            <a:r>
              <a:rPr lang="en-US" dirty="0" smtClean="0"/>
              <a:t>Also taught Physical Geography and Geology courses at Nevada-Reno and Truckee Meadows Community College</a:t>
            </a:r>
          </a:p>
          <a:p>
            <a:r>
              <a:rPr lang="en-US" dirty="0" smtClean="0"/>
              <a:t>Research: Climate change impacts on human-environment, integrating climate information into decision-making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177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Dr. John </a:t>
            </a:r>
            <a:r>
              <a:rPr lang="en-US" dirty="0" err="1" smtClean="0"/>
              <a:t>Abatzoglou</a:t>
            </a:r>
            <a:r>
              <a:rPr lang="en-US" dirty="0" smtClean="0"/>
              <a:t> at 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Inland NW climate tracker tool</a:t>
            </a:r>
          </a:p>
          <a:p>
            <a:r>
              <a:rPr lang="en-US" dirty="0" err="1" smtClean="0"/>
              <a:t>Westwide</a:t>
            </a:r>
            <a:r>
              <a:rPr lang="en-US" dirty="0" smtClean="0"/>
              <a:t> Drought tracker tool</a:t>
            </a:r>
          </a:p>
          <a:p>
            <a:r>
              <a:rPr lang="en-US" dirty="0" smtClean="0"/>
              <a:t>Links to numerous great resources</a:t>
            </a:r>
          </a:p>
          <a:p>
            <a:r>
              <a:rPr lang="en-US" dirty="0" smtClean="0"/>
              <a:t>Climate Blog</a:t>
            </a:r>
          </a:p>
          <a:p>
            <a:r>
              <a:rPr lang="en-US" dirty="0" smtClean="0"/>
              <a:t>Websites for courses taught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http://webpages.uidaho.edu/jabatzoglou/</a:t>
            </a:r>
            <a:r>
              <a:rPr lang="en-US" sz="2000" dirty="0" smtClean="0">
                <a:hlinkClick r:id="rId2"/>
              </a:rPr>
              <a:t>index.html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4671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31163"/>
          </a:xfrm>
        </p:spPr>
        <p:txBody>
          <a:bodyPr/>
          <a:lstStyle/>
          <a:p>
            <a:r>
              <a:rPr lang="en-US" dirty="0" smtClean="0"/>
              <a:t>Integrating into your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Spectrum: just want to add a few things TO want to ramp up big time</a:t>
            </a:r>
          </a:p>
          <a:p>
            <a:r>
              <a:rPr lang="en-US" dirty="0" smtClean="0"/>
              <a:t>Biology, Chemistry, Geography, Geology, Environmental Science, Physics, Health Sciences, Engineering, ???</a:t>
            </a:r>
          </a:p>
          <a:p>
            <a:r>
              <a:rPr lang="en-US" dirty="0" smtClean="0"/>
              <a:t>How to “add in” – what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67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Evolution: Species extinctions and development</a:t>
            </a:r>
          </a:p>
          <a:p>
            <a:r>
              <a:rPr lang="en-US" dirty="0" smtClean="0"/>
              <a:t>Physiological adaptation strategies and opportunists</a:t>
            </a:r>
          </a:p>
          <a:p>
            <a:r>
              <a:rPr lang="en-US" dirty="0" smtClean="0"/>
              <a:t>Species vulnerability and tolerances</a:t>
            </a:r>
          </a:p>
          <a:p>
            <a:r>
              <a:rPr lang="en-US" dirty="0" smtClean="0"/>
              <a:t>Biogeochemical cycles</a:t>
            </a:r>
          </a:p>
          <a:p>
            <a:r>
              <a:rPr lang="en-US" dirty="0" smtClean="0"/>
              <a:t>Photosynthesis: sensitivity to CO</a:t>
            </a:r>
            <a:r>
              <a:rPr lang="en-US" baseline="-25000" dirty="0" smtClean="0"/>
              <a:t>2 and</a:t>
            </a:r>
            <a:r>
              <a:rPr lang="en-US" dirty="0" smtClean="0"/>
              <a:t> water availability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524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Geology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scales of change</a:t>
            </a:r>
          </a:p>
          <a:p>
            <a:r>
              <a:rPr lang="en-US" dirty="0" smtClean="0"/>
              <a:t>Past climate change </a:t>
            </a:r>
            <a:r>
              <a:rPr lang="en-US" dirty="0" err="1" smtClean="0"/>
              <a:t>vs</a:t>
            </a:r>
            <a:r>
              <a:rPr lang="en-US" dirty="0" smtClean="0"/>
              <a:t> present: how the rates of change are different</a:t>
            </a:r>
          </a:p>
          <a:p>
            <a:r>
              <a:rPr lang="en-US" dirty="0" err="1" smtClean="0"/>
              <a:t>Paleorecords</a:t>
            </a:r>
            <a:r>
              <a:rPr lang="en-US" dirty="0" smtClean="0"/>
              <a:t> recorded in rocks</a:t>
            </a:r>
          </a:p>
          <a:p>
            <a:r>
              <a:rPr lang="en-US" dirty="0" smtClean="0"/>
              <a:t>Stored carbon in different geologic materials/strata (fossil fuels)</a:t>
            </a:r>
          </a:p>
          <a:p>
            <a:r>
              <a:rPr lang="en-US" dirty="0" smtClean="0"/>
              <a:t>Geo-engineering: forced sequestration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916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Sciences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819"/>
            <a:ext cx="8229600" cy="469734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Past relationships between epidemics and climatic conditions</a:t>
            </a:r>
          </a:p>
          <a:p>
            <a:r>
              <a:rPr lang="en-US" dirty="0" smtClean="0"/>
              <a:t>Extreme events – heat waves, drought, cold events, food shortages – impact health</a:t>
            </a:r>
          </a:p>
          <a:p>
            <a:r>
              <a:rPr lang="en-US" dirty="0" smtClean="0"/>
              <a:t>Human tolerance ranges </a:t>
            </a:r>
          </a:p>
          <a:p>
            <a:r>
              <a:rPr lang="en-US" dirty="0" smtClean="0"/>
              <a:t>Socially and economically vulnerable populations</a:t>
            </a:r>
          </a:p>
          <a:p>
            <a:r>
              <a:rPr lang="en-US" dirty="0" smtClean="0"/>
              <a:t>Diseases, vectors of spread, rates of mutation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631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meeting with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what classes you might integrate into</a:t>
            </a:r>
          </a:p>
          <a:p>
            <a:r>
              <a:rPr lang="en-US" dirty="0" smtClean="0"/>
              <a:t>Identify specific tie-in points within course</a:t>
            </a:r>
          </a:p>
          <a:p>
            <a:r>
              <a:rPr lang="en-US" dirty="0" smtClean="0"/>
              <a:t>Brainstorm science resources and connections</a:t>
            </a:r>
          </a:p>
          <a:p>
            <a:r>
              <a:rPr lang="en-US" dirty="0" smtClean="0"/>
              <a:t>Brainstorm classroom activities/labs/assignments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115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0516"/>
          </a:xfrm>
        </p:spPr>
        <p:txBody>
          <a:bodyPr>
            <a:normAutofit/>
          </a:bodyPr>
          <a:lstStyle/>
          <a:p>
            <a:r>
              <a:rPr lang="en-US" dirty="0" smtClean="0"/>
              <a:t>Available times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0683"/>
            <a:ext cx="8229600" cy="521254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11</a:t>
            </a:r>
          </a:p>
          <a:p>
            <a:r>
              <a:rPr lang="en-US" dirty="0" smtClean="0"/>
              <a:t>11:30</a:t>
            </a:r>
          </a:p>
          <a:p>
            <a:r>
              <a:rPr lang="en-US" dirty="0" smtClean="0"/>
              <a:t>12:30</a:t>
            </a:r>
          </a:p>
          <a:p>
            <a:r>
              <a:rPr lang="en-US" dirty="0" smtClean="0"/>
              <a:t>1</a:t>
            </a:r>
          </a:p>
          <a:p>
            <a:r>
              <a:rPr lang="en-US" dirty="0" smtClean="0"/>
              <a:t>1:30</a:t>
            </a:r>
          </a:p>
          <a:p>
            <a:r>
              <a:rPr lang="en-US" dirty="0" smtClean="0"/>
              <a:t>2:30</a:t>
            </a:r>
          </a:p>
          <a:p>
            <a:r>
              <a:rPr lang="en-US" dirty="0" smtClean="0"/>
              <a:t>3</a:t>
            </a:r>
          </a:p>
          <a:p>
            <a:r>
              <a:rPr lang="en-US" dirty="0" smtClean="0"/>
              <a:t>Also available by phone or video chat next week (</a:t>
            </a:r>
            <a:r>
              <a:rPr lang="en-US" dirty="0" smtClean="0">
                <a:hlinkClick r:id="rId2"/>
              </a:rPr>
              <a:t>ckolden@uidaho.edu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Resources @ </a:t>
            </a:r>
            <a:r>
              <a:rPr lang="en-US" dirty="0" err="1" smtClean="0"/>
              <a:t>www.pyrogeographer.com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370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9048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 NASA  ICE Net Project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9810" y="1200790"/>
            <a:ext cx="8685395" cy="51492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Intermountain Climate Education Network Goals: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Develop place-based climate science content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Deliver climate science content and resources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Help K12 teachers</a:t>
            </a:r>
            <a:r>
              <a:rPr lang="en-US" sz="2400" dirty="0"/>
              <a:t> </a:t>
            </a:r>
            <a:r>
              <a:rPr lang="en-US" sz="2400" dirty="0" smtClean="0"/>
              <a:t>and CC instructors integrate climate science into their curriculum</a:t>
            </a:r>
          </a:p>
          <a:p>
            <a:pPr>
              <a:buNone/>
            </a:pPr>
            <a:endParaRPr lang="en-US" sz="1200" dirty="0" smtClean="0"/>
          </a:p>
          <a:p>
            <a:pPr marL="457200" indent="-457200">
              <a:buNone/>
            </a:pPr>
            <a:r>
              <a:rPr lang="en-US" sz="2400" dirty="0" smtClean="0"/>
              <a:t>Climate Education Products: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4 place-based learning activity modules for K12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Lab activities for lower-level college courses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ICE Net Climate Science Matrix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Ready-to-teach power points of climate concepts and resources</a:t>
            </a:r>
          </a:p>
        </p:txBody>
      </p:sp>
      <p:pic>
        <p:nvPicPr>
          <p:cNvPr id="6" name="Picture 5" descr="icenet_logo_withnas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22522"/>
            <a:ext cx="2757714" cy="8354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147"/>
            <a:ext cx="8229600" cy="4946017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Describe climate science integration process in UI courses</a:t>
            </a:r>
          </a:p>
          <a:p>
            <a:pPr marL="514350" indent="-514350">
              <a:buAutoNum type="arabicParenR"/>
            </a:pPr>
            <a:r>
              <a:rPr lang="en-US" dirty="0" smtClean="0"/>
              <a:t>Review the ICE Net products relevant to higher education</a:t>
            </a:r>
          </a:p>
          <a:p>
            <a:pPr marL="514350" indent="-514350">
              <a:buAutoNum type="arabicParenR"/>
            </a:pPr>
            <a:r>
              <a:rPr lang="en-US" dirty="0" smtClean="0"/>
              <a:t>Highlight some additional UI-based and other resources for climate science and data</a:t>
            </a:r>
          </a:p>
          <a:p>
            <a:pPr marL="514350" indent="-514350">
              <a:buAutoNum type="arabicParenR"/>
            </a:pPr>
            <a:r>
              <a:rPr lang="en-US" dirty="0" smtClean="0"/>
              <a:t>Meet with individual instructors to assess their needs and brainstorm approaches</a:t>
            </a:r>
          </a:p>
          <a:p>
            <a:pPr marL="514350" indent="-51435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224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Idaho </a:t>
            </a:r>
            <a:r>
              <a:rPr lang="en-US" dirty="0" err="1" smtClean="0"/>
              <a:t>EPSCoR’s</a:t>
            </a:r>
            <a:r>
              <a:rPr lang="en-US" dirty="0" smtClean="0"/>
              <a:t>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amount of climate science being taught in Idaho community colleges and 4-year universities</a:t>
            </a:r>
          </a:p>
          <a:p>
            <a:r>
              <a:rPr lang="en-US" dirty="0" smtClean="0"/>
              <a:t>Increase number of students receiving climate science education</a:t>
            </a:r>
          </a:p>
          <a:p>
            <a:r>
              <a:rPr lang="en-US" dirty="0" smtClean="0"/>
              <a:t>Participation stipend: $500 for 2 meetings with me and documented integration into syllabi/course (w/ # students reached)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87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92680"/>
          </a:xfrm>
        </p:spPr>
        <p:txBody>
          <a:bodyPr/>
          <a:lstStyle/>
          <a:p>
            <a:r>
              <a:rPr lang="en-US" dirty="0" smtClean="0"/>
              <a:t>Climate Science Education at 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975"/>
            <a:ext cx="8229600" cy="493318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Geography department had 3 new hires between Aug 2009 and Aug 2011</a:t>
            </a:r>
          </a:p>
          <a:p>
            <a:pPr lvl="1"/>
            <a:r>
              <a:rPr lang="en-US" sz="2400" dirty="0" smtClean="0"/>
              <a:t>John </a:t>
            </a:r>
            <a:r>
              <a:rPr lang="en-US" sz="2400" dirty="0" err="1" smtClean="0"/>
              <a:t>Abatzoglou</a:t>
            </a:r>
            <a:r>
              <a:rPr lang="en-US" sz="2400" dirty="0" smtClean="0"/>
              <a:t> – Climatologist</a:t>
            </a:r>
          </a:p>
          <a:p>
            <a:pPr lvl="1"/>
            <a:r>
              <a:rPr lang="en-US" sz="2400" dirty="0" smtClean="0"/>
              <a:t>Tim Frazier – Climate change hazards</a:t>
            </a:r>
          </a:p>
          <a:p>
            <a:r>
              <a:rPr lang="en-US" sz="2400" dirty="0" smtClean="0"/>
              <a:t>New climate change minor beginning Fall 2011</a:t>
            </a:r>
          </a:p>
          <a:p>
            <a:r>
              <a:rPr lang="en-US" sz="2400" dirty="0" smtClean="0"/>
              <a:t>New courses: 3xx/5xx Global Climate Change, 401 Climatology, 405/505 Water Resources in a Changing Climate, 412/512 Applied Meteorology and Climatology, 435/535 Climate Change Mitigation, 455 Societal Resilience and Adaptation to Climate Change</a:t>
            </a:r>
          </a:p>
          <a:p>
            <a:r>
              <a:rPr lang="en-US" sz="2400" dirty="0" smtClean="0"/>
              <a:t>Outside of Geography: courses in Natural Resources, Agriculture colleges increase climate change content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6738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67025"/>
          </a:xfrm>
        </p:spPr>
        <p:txBody>
          <a:bodyPr/>
          <a:lstStyle/>
          <a:p>
            <a:r>
              <a:rPr lang="en-US" dirty="0" smtClean="0"/>
              <a:t>Rest of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458"/>
            <a:ext cx="8229600" cy="5143899"/>
          </a:xfrm>
        </p:spPr>
        <p:txBody>
          <a:bodyPr/>
          <a:lstStyle/>
          <a:p>
            <a:r>
              <a:rPr lang="en-US" dirty="0" smtClean="0"/>
              <a:t>30 hires on </a:t>
            </a:r>
            <a:r>
              <a:rPr lang="en-US" dirty="0" err="1" smtClean="0"/>
              <a:t>EPSCoR</a:t>
            </a:r>
            <a:r>
              <a:rPr lang="en-US" dirty="0" smtClean="0"/>
              <a:t> grant around state (BSU, ISU, UI)</a:t>
            </a:r>
          </a:p>
          <a:p>
            <a:r>
              <a:rPr lang="en-US" dirty="0" smtClean="0"/>
              <a:t>All researchers focusing on some aspect of climate change</a:t>
            </a:r>
          </a:p>
          <a:p>
            <a:r>
              <a:rPr lang="en-US" dirty="0" smtClean="0"/>
              <a:t>Several large research and education grants related to climate change in last 5 years</a:t>
            </a:r>
          </a:p>
          <a:p>
            <a:r>
              <a:rPr lang="en-US" dirty="0" smtClean="0"/>
              <a:t>Numerous courses at universities integrating climate change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2251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this means for transfer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941"/>
            <a:ext cx="8229600" cy="4856223"/>
          </a:xfrm>
        </p:spPr>
        <p:txBody>
          <a:bodyPr/>
          <a:lstStyle/>
          <a:p>
            <a:r>
              <a:rPr lang="en-US" dirty="0" smtClean="0"/>
              <a:t>New k12 Next Generation Science Standard include climate change</a:t>
            </a:r>
          </a:p>
          <a:p>
            <a:r>
              <a:rPr lang="en-US" dirty="0" smtClean="0"/>
              <a:t>Courses at universities incorporating climate science and change</a:t>
            </a:r>
          </a:p>
          <a:p>
            <a:r>
              <a:rPr lang="en-US" dirty="0" smtClean="0"/>
              <a:t>Community colleges: opportunity to help </a:t>
            </a:r>
            <a:r>
              <a:rPr lang="en-US" dirty="0" smtClean="0"/>
              <a:t>increase exposure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49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I: ICE Net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Climate Science Matrix</a:t>
            </a:r>
          </a:p>
          <a:p>
            <a:r>
              <a:rPr lang="en-US" dirty="0" smtClean="0"/>
              <a:t>Plug-n-play power points for instructors</a:t>
            </a:r>
          </a:p>
          <a:p>
            <a:r>
              <a:rPr lang="en-US" dirty="0" smtClean="0"/>
              <a:t>Lower-level classroom activities and labs that can be adapted locally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060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3644</TotalTime>
  <Words>908</Words>
  <Application>Microsoft Macintosh PowerPoint</Application>
  <PresentationFormat>On-screen Show (4:3)</PresentationFormat>
  <Paragraphs>123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Integrating Climate Education Resources into your Courses</vt:lpstr>
      <vt:lpstr>Who am I? Why am I here?</vt:lpstr>
      <vt:lpstr> NASA  ICE Net Project</vt:lpstr>
      <vt:lpstr>Goals today</vt:lpstr>
      <vt:lpstr>Idaho EPSCoR’s Goals</vt:lpstr>
      <vt:lpstr>Climate Science Education at UI</vt:lpstr>
      <vt:lpstr>Rest of state</vt:lpstr>
      <vt:lpstr>What this means for transfer students</vt:lpstr>
      <vt:lpstr>Resource I: ICE Net products</vt:lpstr>
      <vt:lpstr>Climate Science Matrix www.icenetmatrix.com</vt:lpstr>
      <vt:lpstr>Lecture materials</vt:lpstr>
      <vt:lpstr>Classroom/Lab Activities</vt:lpstr>
      <vt:lpstr>PowerPoint Presentation</vt:lpstr>
      <vt:lpstr>PowerPoint Presentation</vt:lpstr>
      <vt:lpstr>Other projects and resources at UI</vt:lpstr>
      <vt:lpstr>Insideidaho.org</vt:lpstr>
      <vt:lpstr>Other projects and resources at UI</vt:lpstr>
      <vt:lpstr>www.reacchpna.org</vt:lpstr>
      <vt:lpstr>Other projects and resources at UI</vt:lpstr>
      <vt:lpstr>Dr. John Abatzoglou at UI</vt:lpstr>
      <vt:lpstr>Integrating into your courses</vt:lpstr>
      <vt:lpstr>Biology</vt:lpstr>
      <vt:lpstr>Geology  </vt:lpstr>
      <vt:lpstr>Health Sciences</vt:lpstr>
      <vt:lpstr>Goals for meeting with me</vt:lpstr>
      <vt:lpstr>Available times today</vt:lpstr>
    </vt:vector>
  </TitlesOfParts>
  <Company>University of Idaho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Creative Services 1</dc:creator>
  <cp:lastModifiedBy>Crystal Kolden</cp:lastModifiedBy>
  <cp:revision>67</cp:revision>
  <dcterms:created xsi:type="dcterms:W3CDTF">2012-04-04T13:11:53Z</dcterms:created>
  <dcterms:modified xsi:type="dcterms:W3CDTF">2013-04-26T13:08:40Z</dcterms:modified>
</cp:coreProperties>
</file>